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76" r:id="rId5"/>
    <p:sldId id="277" r:id="rId6"/>
    <p:sldId id="278" r:id="rId7"/>
    <p:sldId id="279" r:id="rId8"/>
    <p:sldId id="280" r:id="rId9"/>
    <p:sldId id="281" r:id="rId10"/>
    <p:sldId id="282" r:id="rId11"/>
    <p:sldId id="283" r:id="rId12"/>
    <p:sldId id="284" r:id="rId13"/>
    <p:sldId id="285" r:id="rId14"/>
    <p:sldId id="286" r:id="rId15"/>
    <p:sldId id="287" r:id="rId16"/>
    <p:sldId id="288" r:id="rId17"/>
    <p:sldId id="289" r:id="rId18"/>
    <p:sldId id="290"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039" autoAdjust="0"/>
  </p:normalViewPr>
  <p:slideViewPr>
    <p:cSldViewPr snapToGrid="0" snapToObjects="1">
      <p:cViewPr varScale="1">
        <p:scale>
          <a:sx n="64" d="100"/>
          <a:sy n="64" d="100"/>
        </p:scale>
        <p:origin x="1397" y="67"/>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eg>
</file>

<file path=ppt/media/image4.jpeg>
</file>

<file path=ppt/media/image5.jpg>
</file>

<file path=ppt/media/image6.png>
</file>

<file path=ppt/media/image7.jpg>
</file>

<file path=ppt/media/image8.pn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B1267E-D78B-4160-B8AD-62D1AF7A0E4B}" type="datetimeFigureOut">
              <a:rPr lang="en-IN" smtClean="0"/>
              <a:t>25-06-2024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B304D4-907A-40E5-B631-0FD3F2A34255}" type="slidenum">
              <a:rPr lang="en-IN" smtClean="0"/>
              <a:t>‹#›</a:t>
            </a:fld>
            <a:endParaRPr lang="en-IN"/>
          </a:p>
        </p:txBody>
      </p:sp>
    </p:spTree>
    <p:extLst>
      <p:ext uri="{BB962C8B-B14F-4D97-AF65-F5344CB8AC3E}">
        <p14:creationId xmlns:p14="http://schemas.microsoft.com/office/powerpoint/2010/main" val="973705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a:t>
            </a:fld>
            <a:endParaRPr lang="en-IN"/>
          </a:p>
        </p:txBody>
      </p:sp>
    </p:spTree>
    <p:extLst>
      <p:ext uri="{BB962C8B-B14F-4D97-AF65-F5344CB8AC3E}">
        <p14:creationId xmlns:p14="http://schemas.microsoft.com/office/powerpoint/2010/main" val="2606249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10</a:t>
            </a:fld>
            <a:endParaRPr lang="en-IN"/>
          </a:p>
        </p:txBody>
      </p:sp>
    </p:spTree>
    <p:extLst>
      <p:ext uri="{BB962C8B-B14F-4D97-AF65-F5344CB8AC3E}">
        <p14:creationId xmlns:p14="http://schemas.microsoft.com/office/powerpoint/2010/main" val="872952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11</a:t>
            </a:fld>
            <a:endParaRPr lang="en-IN"/>
          </a:p>
        </p:txBody>
      </p:sp>
    </p:spTree>
    <p:extLst>
      <p:ext uri="{BB962C8B-B14F-4D97-AF65-F5344CB8AC3E}">
        <p14:creationId xmlns:p14="http://schemas.microsoft.com/office/powerpoint/2010/main" val="1285630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12</a:t>
            </a:fld>
            <a:endParaRPr lang="en-IN"/>
          </a:p>
        </p:txBody>
      </p:sp>
    </p:spTree>
    <p:extLst>
      <p:ext uri="{BB962C8B-B14F-4D97-AF65-F5344CB8AC3E}">
        <p14:creationId xmlns:p14="http://schemas.microsoft.com/office/powerpoint/2010/main" val="22487291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13</a:t>
            </a:fld>
            <a:endParaRPr lang="en-IN"/>
          </a:p>
        </p:txBody>
      </p:sp>
    </p:spTree>
    <p:extLst>
      <p:ext uri="{BB962C8B-B14F-4D97-AF65-F5344CB8AC3E}">
        <p14:creationId xmlns:p14="http://schemas.microsoft.com/office/powerpoint/2010/main" val="27335428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14</a:t>
            </a:fld>
            <a:endParaRPr lang="en-IN"/>
          </a:p>
        </p:txBody>
      </p:sp>
    </p:spTree>
    <p:extLst>
      <p:ext uri="{BB962C8B-B14F-4D97-AF65-F5344CB8AC3E}">
        <p14:creationId xmlns:p14="http://schemas.microsoft.com/office/powerpoint/2010/main" val="2844791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a:r>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15</a:t>
            </a:fld>
            <a:endParaRPr lang="en-IN"/>
          </a:p>
        </p:txBody>
      </p:sp>
    </p:spTree>
    <p:extLst>
      <p:ext uri="{BB962C8B-B14F-4D97-AF65-F5344CB8AC3E}">
        <p14:creationId xmlns:p14="http://schemas.microsoft.com/office/powerpoint/2010/main" val="889402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16</a:t>
            </a:fld>
            <a:endParaRPr lang="en-IN"/>
          </a:p>
        </p:txBody>
      </p:sp>
    </p:spTree>
    <p:extLst>
      <p:ext uri="{BB962C8B-B14F-4D97-AF65-F5344CB8AC3E}">
        <p14:creationId xmlns:p14="http://schemas.microsoft.com/office/powerpoint/2010/main" val="2713451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17</a:t>
            </a:fld>
            <a:endParaRPr lang="en-IN"/>
          </a:p>
        </p:txBody>
      </p:sp>
    </p:spTree>
    <p:extLst>
      <p:ext uri="{BB962C8B-B14F-4D97-AF65-F5344CB8AC3E}">
        <p14:creationId xmlns:p14="http://schemas.microsoft.com/office/powerpoint/2010/main" val="4048755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18</a:t>
            </a:fld>
            <a:endParaRPr lang="en-IN"/>
          </a:p>
        </p:txBody>
      </p:sp>
    </p:spTree>
    <p:extLst>
      <p:ext uri="{BB962C8B-B14F-4D97-AF65-F5344CB8AC3E}">
        <p14:creationId xmlns:p14="http://schemas.microsoft.com/office/powerpoint/2010/main" val="609602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19</a:t>
            </a:fld>
            <a:endParaRPr lang="en-IN"/>
          </a:p>
        </p:txBody>
      </p:sp>
    </p:spTree>
    <p:extLst>
      <p:ext uri="{BB962C8B-B14F-4D97-AF65-F5344CB8AC3E}">
        <p14:creationId xmlns:p14="http://schemas.microsoft.com/office/powerpoint/2010/main" val="3527086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2</a:t>
            </a:fld>
            <a:endParaRPr lang="en-IN"/>
          </a:p>
        </p:txBody>
      </p:sp>
    </p:spTree>
    <p:extLst>
      <p:ext uri="{BB962C8B-B14F-4D97-AF65-F5344CB8AC3E}">
        <p14:creationId xmlns:p14="http://schemas.microsoft.com/office/powerpoint/2010/main" val="369613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20</a:t>
            </a:fld>
            <a:endParaRPr lang="en-IN"/>
          </a:p>
        </p:txBody>
      </p:sp>
    </p:spTree>
    <p:extLst>
      <p:ext uri="{BB962C8B-B14F-4D97-AF65-F5344CB8AC3E}">
        <p14:creationId xmlns:p14="http://schemas.microsoft.com/office/powerpoint/2010/main" val="1159292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3</a:t>
            </a:fld>
            <a:endParaRPr lang="en-IN"/>
          </a:p>
        </p:txBody>
      </p:sp>
    </p:spTree>
    <p:extLst>
      <p:ext uri="{BB962C8B-B14F-4D97-AF65-F5344CB8AC3E}">
        <p14:creationId xmlns:p14="http://schemas.microsoft.com/office/powerpoint/2010/main" val="3218739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4</a:t>
            </a:fld>
            <a:endParaRPr lang="en-IN"/>
          </a:p>
        </p:txBody>
      </p:sp>
    </p:spTree>
    <p:extLst>
      <p:ext uri="{BB962C8B-B14F-4D97-AF65-F5344CB8AC3E}">
        <p14:creationId xmlns:p14="http://schemas.microsoft.com/office/powerpoint/2010/main" val="2819065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5</a:t>
            </a:fld>
            <a:endParaRPr lang="en-IN"/>
          </a:p>
        </p:txBody>
      </p:sp>
    </p:spTree>
    <p:extLst>
      <p:ext uri="{BB962C8B-B14F-4D97-AF65-F5344CB8AC3E}">
        <p14:creationId xmlns:p14="http://schemas.microsoft.com/office/powerpoint/2010/main" val="199361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6</a:t>
            </a:fld>
            <a:endParaRPr lang="en-IN"/>
          </a:p>
        </p:txBody>
      </p:sp>
    </p:spTree>
    <p:extLst>
      <p:ext uri="{BB962C8B-B14F-4D97-AF65-F5344CB8AC3E}">
        <p14:creationId xmlns:p14="http://schemas.microsoft.com/office/powerpoint/2010/main" val="730773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7</a:t>
            </a:fld>
            <a:endParaRPr lang="en-IN"/>
          </a:p>
        </p:txBody>
      </p:sp>
    </p:spTree>
    <p:extLst>
      <p:ext uri="{BB962C8B-B14F-4D97-AF65-F5344CB8AC3E}">
        <p14:creationId xmlns:p14="http://schemas.microsoft.com/office/powerpoint/2010/main" val="1983866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a:r>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8</a:t>
            </a:fld>
            <a:endParaRPr lang="en-IN"/>
          </a:p>
        </p:txBody>
      </p:sp>
    </p:spTree>
    <p:extLst>
      <p:ext uri="{BB962C8B-B14F-4D97-AF65-F5344CB8AC3E}">
        <p14:creationId xmlns:p14="http://schemas.microsoft.com/office/powerpoint/2010/main" val="1216041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9B304D4-907A-40E5-B631-0FD3F2A34255}" type="slidenum">
              <a:rPr lang="en-IN" smtClean="0"/>
              <a:t>9</a:t>
            </a:fld>
            <a:endParaRPr lang="en-IN"/>
          </a:p>
        </p:txBody>
      </p:sp>
    </p:spTree>
    <p:extLst>
      <p:ext uri="{BB962C8B-B14F-4D97-AF65-F5344CB8AC3E}">
        <p14:creationId xmlns:p14="http://schemas.microsoft.com/office/powerpoint/2010/main" val="30994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30"/>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3"/>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3"/>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6/25/2024</a:t>
            </a:fld>
            <a:endParaRPr lang="en-US"/>
          </a:p>
        </p:txBody>
      </p:sp>
      <p:sp>
        <p:nvSpPr>
          <p:cNvPr id="5" name="Footer Placeholder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7.png"/><Relationship Id="rId5" Type="http://schemas.openxmlformats.org/officeDocument/2006/relationships/image" Target="../media/image11.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8.png"/><Relationship Id="rId5" Type="http://schemas.openxmlformats.org/officeDocument/2006/relationships/image" Target="../media/image9.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9.png"/><Relationship Id="rId5" Type="http://schemas.openxmlformats.org/officeDocument/2006/relationships/image" Target="../media/image7.jp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0.png"/><Relationship Id="rId5" Type="http://schemas.openxmlformats.org/officeDocument/2006/relationships/image" Target="../media/image5.jp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1.png"/><Relationship Id="rId5" Type="http://schemas.openxmlformats.org/officeDocument/2006/relationships/image" Target="../media/image11.jp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2.png"/><Relationship Id="rId5" Type="http://schemas.openxmlformats.org/officeDocument/2006/relationships/image" Target="../media/image9.jp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3.png"/><Relationship Id="rId5" Type="http://schemas.openxmlformats.org/officeDocument/2006/relationships/image" Target="../media/image15.jp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4.png"/><Relationship Id="rId5" Type="http://schemas.openxmlformats.org/officeDocument/2006/relationships/image" Target="../media/image5.jp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png"/><Relationship Id="rId5" Type="http://schemas.openxmlformats.org/officeDocument/2006/relationships/image" Target="../media/image25.jp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hyperlink" Target="https://www.pngall.com/thank-you-png/" TargetMode="Externa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6.png"/><Relationship Id="rId5" Type="http://schemas.openxmlformats.org/officeDocument/2006/relationships/image" Target="../media/image25.jp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7.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4.png"/><Relationship Id="rId5" Type="http://schemas.openxmlformats.org/officeDocument/2006/relationships/image" Target="../media/image5.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hicago cityscape against sky">
            <a:extLst>
              <a:ext uri="{FF2B5EF4-FFF2-40B4-BE49-F238E27FC236}">
                <a16:creationId xmlns:a16="http://schemas.microsoft.com/office/drawing/2014/main" id="{2C95381E-307D-3402-2D12-47B104D3D5FD}"/>
              </a:ext>
            </a:extLst>
          </p:cNvPr>
          <p:cNvPicPr>
            <a:picLocks noChangeAspect="1"/>
          </p:cNvPicPr>
          <p:nvPr/>
        </p:nvPicPr>
        <p:blipFill rotWithShape="1">
          <a:blip r:embed="rId5">
            <a:alphaModFix amt="40000"/>
          </a:blip>
          <a:srcRect t="15730"/>
          <a:stretch/>
        </p:blipFill>
        <p:spPr>
          <a:xfrm>
            <a:off x="-1" y="10"/>
            <a:ext cx="12192001" cy="6857990"/>
          </a:xfrm>
          <a:prstGeom prst="rect">
            <a:avLst/>
          </a:prstGeom>
        </p:spPr>
      </p:pic>
      <p:sp>
        <p:nvSpPr>
          <p:cNvPr id="2" name="Title 1"/>
          <p:cNvSpPr>
            <a:spLocks noGrp="1"/>
          </p:cNvSpPr>
          <p:nvPr>
            <p:ph type="ctrTitle"/>
          </p:nvPr>
        </p:nvSpPr>
        <p:spPr>
          <a:xfrm>
            <a:off x="965200" y="965200"/>
            <a:ext cx="10261600" cy="3564869"/>
          </a:xfrm>
        </p:spPr>
        <p:txBody>
          <a:bodyPr>
            <a:normAutofit/>
          </a:bodyPr>
          <a:lstStyle/>
          <a:p>
            <a:pPr algn="l"/>
            <a:r>
              <a:rPr lang="en-GB" sz="10600" dirty="0">
                <a:ln w="22225">
                  <a:solidFill>
                    <a:schemeClr val="tx1"/>
                  </a:solidFill>
                  <a:miter lim="800000"/>
                </a:ln>
                <a:noFill/>
                <a:effectLst>
                  <a:outerShdw blurRad="38100" dist="38100" dir="2700000" algn="tl">
                    <a:srgbClr val="000000">
                      <a:alpha val="43137"/>
                    </a:srgbClr>
                  </a:outerShdw>
                </a:effectLst>
              </a:rPr>
              <a:t>Hotel Reservation Analysis with SQL</a:t>
            </a:r>
          </a:p>
        </p:txBody>
      </p:sp>
      <p:sp>
        <p:nvSpPr>
          <p:cNvPr id="3" name="Subtitle 2"/>
          <p:cNvSpPr>
            <a:spLocks noGrp="1"/>
          </p:cNvSpPr>
          <p:nvPr>
            <p:ph type="subTitle" idx="1"/>
          </p:nvPr>
        </p:nvSpPr>
        <p:spPr>
          <a:xfrm>
            <a:off x="965200" y="4572002"/>
            <a:ext cx="10261600" cy="1202995"/>
          </a:xfrm>
        </p:spPr>
        <p:txBody>
          <a:bodyPr>
            <a:normAutofit/>
          </a:bodyPr>
          <a:lstStyle/>
          <a:p>
            <a:pPr>
              <a:lnSpc>
                <a:spcPct val="90000"/>
              </a:lnSpc>
            </a:pPr>
            <a:r>
              <a:rPr lang="en-GB" sz="2500" dirty="0"/>
              <a:t>A Data-Driven Approach to Understanding Guest Preferences and Booking Trends</a:t>
            </a:r>
          </a:p>
          <a:p>
            <a:pPr>
              <a:lnSpc>
                <a:spcPct val="90000"/>
              </a:lnSpc>
            </a:pPr>
            <a:r>
              <a:rPr lang="en-GB" sz="2500" b="1" dirty="0">
                <a:effectLst>
                  <a:outerShdw blurRad="38100" dist="38100" dir="2700000" algn="tl">
                    <a:srgbClr val="000000">
                      <a:alpha val="43137"/>
                    </a:srgbClr>
                  </a:outerShdw>
                </a:effectLst>
              </a:rPr>
              <a:t>HARISH S K</a:t>
            </a:r>
          </a:p>
        </p:txBody>
      </p:sp>
      <p:pic>
        <p:nvPicPr>
          <p:cNvPr id="25" name="Audio 24">
            <a:hlinkClick r:id="" action="ppaction://media"/>
            <a:extLst>
              <a:ext uri="{FF2B5EF4-FFF2-40B4-BE49-F238E27FC236}">
                <a16:creationId xmlns:a16="http://schemas.microsoft.com/office/drawing/2014/main" id="{BD5081AA-F39A-0EF6-81EE-B493B99E51B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6901"/>
    </mc:Choice>
    <mc:Fallback xmlns="">
      <p:transition spd="slow" advTm="16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effectLst>
                  <a:outerShdw blurRad="38100" dist="38100" dir="2700000" algn="tl">
                    <a:srgbClr val="000000">
                      <a:alpha val="43137"/>
                    </a:srgbClr>
                  </a:outerShdw>
                </a:effectLst>
              </a:rPr>
              <a:t>Question 7: What is the highest and lowest lead time for reservations?</a:t>
            </a:r>
            <a:endParaRPr lang="en-IN"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705723"/>
            <a:ext cx="8013290" cy="2361865"/>
          </a:xfrm>
          <a:prstGeom prst="rect">
            <a:avLst/>
          </a:prstGeom>
          <a:noFill/>
        </p:spPr>
        <p:txBody>
          <a:bodyPr wrap="square">
            <a:spAutoFit/>
          </a:bodyPr>
          <a:lstStyle/>
          <a:p>
            <a:pPr marL="0" indent="0" algn="ctr" defTabSz="914400">
              <a:lnSpc>
                <a:spcPct val="90000"/>
              </a:lnSpc>
              <a:buNone/>
            </a:pPr>
            <a:r>
              <a:rPr lang="en-US" sz="2400" b="1" dirty="0">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effectLst>
                <a:outerShdw blurRad="38100" dist="38100" dir="2700000" algn="tl">
                  <a:srgbClr val="000000">
                    <a:alpha val="43137"/>
                  </a:srgbClr>
                </a:outerShdw>
              </a:effectLst>
            </a:endParaRPr>
          </a:p>
          <a:p>
            <a:pPr marL="0" indent="0" defTabSz="914400">
              <a:lnSpc>
                <a:spcPct val="150000"/>
              </a:lnSpc>
              <a:buNone/>
            </a:pPr>
            <a:r>
              <a:rPr lang="en-GB" sz="2400" b="1" dirty="0">
                <a:effectLst>
                  <a:outerShdw blurRad="38100" dist="38100" dir="2700000" algn="tl">
                    <a:srgbClr val="000000">
                      <a:alpha val="43137"/>
                    </a:srgbClr>
                  </a:outerShdw>
                </a:effectLst>
              </a:rPr>
              <a:t>SELECT MAX(</a:t>
            </a:r>
            <a:r>
              <a:rPr lang="en-GB" sz="2400" b="1" dirty="0" err="1">
                <a:effectLst>
                  <a:outerShdw blurRad="38100" dist="38100" dir="2700000" algn="tl">
                    <a:srgbClr val="000000">
                      <a:alpha val="43137"/>
                    </a:srgbClr>
                  </a:outerShdw>
                </a:effectLst>
              </a:rPr>
              <a:t>lead_time</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highest_lead_time</a:t>
            </a:r>
            <a:r>
              <a:rPr lang="en-GB" sz="2400" b="1" dirty="0">
                <a:effectLst>
                  <a:outerShdw blurRad="38100" dist="38100" dir="2700000" algn="tl">
                    <a:srgbClr val="000000">
                      <a:alpha val="43137"/>
                    </a:srgbClr>
                  </a:outerShdw>
                </a:effectLst>
              </a:rPr>
              <a:t>, MIN(</a:t>
            </a:r>
            <a:r>
              <a:rPr lang="en-GB" sz="2400" b="1" dirty="0" err="1">
                <a:effectLst>
                  <a:outerShdw blurRad="38100" dist="38100" dir="2700000" algn="tl">
                    <a:srgbClr val="000000">
                      <a:alpha val="43137"/>
                    </a:srgbClr>
                  </a:outerShdw>
                </a:effectLst>
              </a:rPr>
              <a:t>lead_time</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lowest_lead_time</a:t>
            </a:r>
            <a:r>
              <a:rPr lang="en-GB" sz="2400" b="1" dirty="0">
                <a:effectLst>
                  <a:outerShdw blurRad="38100" dist="38100" dir="2700000" algn="tl">
                    <a:srgbClr val="000000">
                      <a:alpha val="43137"/>
                    </a:srgbClr>
                  </a:outerShdw>
                </a:effectLst>
              </a:rPr>
              <a:t> FROM `hotel reservation dataset`;</a:t>
            </a:r>
            <a:endParaRPr lang="en-US" sz="2400" dirty="0">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A94683C4-22E8-152A-740B-78E93BF06266}"/>
              </a:ext>
            </a:extLst>
          </p:cNvPr>
          <p:cNvPicPr>
            <a:picLocks noChangeAspect="1"/>
          </p:cNvPicPr>
          <p:nvPr/>
        </p:nvPicPr>
        <p:blipFill>
          <a:blip r:embed="rId6"/>
          <a:stretch>
            <a:fillRect/>
          </a:stretch>
        </p:blipFill>
        <p:spPr>
          <a:xfrm>
            <a:off x="8143432" y="3194033"/>
            <a:ext cx="3595453" cy="1142999"/>
          </a:xfrm>
          <a:prstGeom prst="rect">
            <a:avLst/>
          </a:prstGeom>
        </p:spPr>
      </p:pic>
      <p:pic>
        <p:nvPicPr>
          <p:cNvPr id="13" name="Audio 12">
            <a:hlinkClick r:id="" action="ppaction://media"/>
            <a:extLst>
              <a:ext uri="{FF2B5EF4-FFF2-40B4-BE49-F238E27FC236}">
                <a16:creationId xmlns:a16="http://schemas.microsoft.com/office/drawing/2014/main" id="{A0E75CE8-B62A-F7DA-C882-82A3B5BF2BD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1564925"/>
      </p:ext>
    </p:extLst>
  </p:cSld>
  <p:clrMapOvr>
    <a:masterClrMapping/>
  </p:clrMapOvr>
  <mc:AlternateContent xmlns:mc="http://schemas.openxmlformats.org/markup-compatibility/2006" xmlns:p14="http://schemas.microsoft.com/office/powerpoint/2010/main">
    <mc:Choice Requires="p14">
      <p:transition spd="slow" p14:dur="2000" advTm="16774"/>
    </mc:Choice>
    <mc:Fallback xmlns="">
      <p:transition spd="slow" advTm="16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8: What is the most common market segment type for reservations?</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361594"/>
            <a:ext cx="10274710" cy="2915863"/>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t>
            </a:r>
            <a:r>
              <a:rPr lang="en-GB" sz="2400" b="1" dirty="0" err="1">
                <a:solidFill>
                  <a:schemeClr val="bg1"/>
                </a:solidFill>
                <a:effectLst>
                  <a:outerShdw blurRad="38100" dist="38100" dir="2700000" algn="tl">
                    <a:srgbClr val="000000">
                      <a:alpha val="43137"/>
                    </a:srgbClr>
                  </a:outerShdw>
                </a:effectLst>
              </a:rPr>
              <a:t>market_segment_type</a:t>
            </a:r>
            <a:r>
              <a:rPr lang="en-GB" sz="2400" b="1" dirty="0">
                <a:solidFill>
                  <a:schemeClr val="bg1"/>
                </a:solidFill>
                <a:effectLst>
                  <a:outerShdw blurRad="38100" dist="38100" dir="2700000" algn="tl">
                    <a:srgbClr val="000000">
                      <a:alpha val="43137"/>
                    </a:srgbClr>
                  </a:outerShdw>
                </a:effectLst>
              </a:rPr>
              <a:t>, COUNT(</a:t>
            </a:r>
            <a:r>
              <a:rPr lang="en-GB" sz="2400" b="1" dirty="0" err="1">
                <a:solidFill>
                  <a:schemeClr val="bg1"/>
                </a:solidFill>
                <a:effectLst>
                  <a:outerShdw blurRad="38100" dist="38100" dir="2700000" algn="tl">
                    <a:srgbClr val="000000">
                      <a:alpha val="43137"/>
                    </a:srgbClr>
                  </a:outerShdw>
                </a:effectLst>
              </a:rPr>
              <a:t>market_segment_type</a:t>
            </a:r>
            <a:r>
              <a:rPr lang="en-GB" sz="2400" b="1" dirty="0">
                <a:solidFill>
                  <a:schemeClr val="bg1"/>
                </a:solidFill>
                <a:effectLst>
                  <a:outerShdw blurRad="38100" dist="38100" dir="2700000" algn="tl">
                    <a:srgbClr val="000000">
                      <a:alpha val="43137"/>
                    </a:srgbClr>
                  </a:outerShdw>
                </a:effectLst>
              </a:rPr>
              <a:t>) AS popularity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GROUP BY </a:t>
            </a:r>
            <a:r>
              <a:rPr lang="en-GB" sz="2400" b="1" dirty="0" err="1">
                <a:solidFill>
                  <a:schemeClr val="bg1"/>
                </a:solidFill>
                <a:effectLst>
                  <a:outerShdw blurRad="38100" dist="38100" dir="2700000" algn="tl">
                    <a:srgbClr val="000000">
                      <a:alpha val="43137"/>
                    </a:srgbClr>
                  </a:outerShdw>
                </a:effectLst>
              </a:rPr>
              <a:t>market_segment_type</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ORDER BY popularity DESC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LIMIT 1;</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007CBA0D-949B-3177-4010-B8C000D7A167}"/>
              </a:ext>
            </a:extLst>
          </p:cNvPr>
          <p:cNvPicPr>
            <a:picLocks noChangeAspect="1"/>
          </p:cNvPicPr>
          <p:nvPr/>
        </p:nvPicPr>
        <p:blipFill>
          <a:blip r:embed="rId6"/>
          <a:stretch>
            <a:fillRect/>
          </a:stretch>
        </p:blipFill>
        <p:spPr>
          <a:xfrm>
            <a:off x="4963298" y="4661766"/>
            <a:ext cx="3404274" cy="1498809"/>
          </a:xfrm>
          <a:prstGeom prst="rect">
            <a:avLst/>
          </a:prstGeom>
        </p:spPr>
      </p:pic>
      <p:pic>
        <p:nvPicPr>
          <p:cNvPr id="14" name="Audio 13">
            <a:hlinkClick r:id="" action="ppaction://media"/>
            <a:extLst>
              <a:ext uri="{FF2B5EF4-FFF2-40B4-BE49-F238E27FC236}">
                <a16:creationId xmlns:a16="http://schemas.microsoft.com/office/drawing/2014/main" id="{C806CAC5-A822-A887-2CBD-616ECAA4077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005688"/>
      </p:ext>
    </p:extLst>
  </p:cSld>
  <p:clrMapOvr>
    <a:masterClrMapping/>
  </p:clrMapOvr>
  <mc:AlternateContent xmlns:mc="http://schemas.openxmlformats.org/markup-compatibility/2006" xmlns:p14="http://schemas.microsoft.com/office/powerpoint/2010/main">
    <mc:Choice Requires="p14">
      <p:transition spd="slow" p14:dur="2000" advTm="15638"/>
    </mc:Choice>
    <mc:Fallback xmlns="">
      <p:transition spd="slow" advTm="15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effectLst>
                  <a:outerShdw blurRad="38100" dist="38100" dir="2700000" algn="tl">
                    <a:srgbClr val="000000">
                      <a:alpha val="43137"/>
                    </a:srgbClr>
                  </a:outerShdw>
                </a:effectLst>
              </a:rPr>
              <a:t>Question 9: How many reservations have a booking status of 'Confirmed'?</a:t>
            </a:r>
            <a:endParaRPr lang="en-IN"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383459" y="2696892"/>
            <a:ext cx="8652387" cy="2361865"/>
          </a:xfrm>
          <a:prstGeom prst="rect">
            <a:avLst/>
          </a:prstGeom>
          <a:noFill/>
        </p:spPr>
        <p:txBody>
          <a:bodyPr wrap="square">
            <a:spAutoFit/>
          </a:bodyPr>
          <a:lstStyle/>
          <a:p>
            <a:pPr marL="0" indent="0" algn="ctr" defTabSz="914400">
              <a:lnSpc>
                <a:spcPct val="90000"/>
              </a:lnSpc>
              <a:buNone/>
            </a:pPr>
            <a:r>
              <a:rPr lang="en-US" sz="2400" b="1" dirty="0">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effectLst>
                <a:outerShdw blurRad="38100" dist="38100" dir="2700000" algn="tl">
                  <a:srgbClr val="000000">
                    <a:alpha val="43137"/>
                  </a:srgbClr>
                </a:outerShdw>
              </a:effectLst>
            </a:endParaRPr>
          </a:p>
          <a:p>
            <a:pPr marL="0" indent="0" defTabSz="914400">
              <a:lnSpc>
                <a:spcPct val="150000"/>
              </a:lnSpc>
              <a:buNone/>
            </a:pPr>
            <a:r>
              <a:rPr lang="en-GB" sz="2400" b="1" dirty="0">
                <a:effectLst>
                  <a:outerShdw blurRad="38100" dist="38100" dir="2700000" algn="tl">
                    <a:srgbClr val="000000">
                      <a:alpha val="43137"/>
                    </a:srgbClr>
                  </a:outerShdw>
                </a:effectLst>
              </a:rPr>
              <a:t>SELECT COUNT(</a:t>
            </a:r>
            <a:r>
              <a:rPr lang="en-GB" sz="2400" b="1" dirty="0" err="1">
                <a:effectLst>
                  <a:outerShdw blurRad="38100" dist="38100" dir="2700000" algn="tl">
                    <a:srgbClr val="000000">
                      <a:alpha val="43137"/>
                    </a:srgbClr>
                  </a:outerShdw>
                </a:effectLst>
              </a:rPr>
              <a:t>Booking_ID</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confirmed_reservations_count</a:t>
            </a:r>
            <a:r>
              <a:rPr lang="en-GB" sz="2400" b="1" dirty="0">
                <a:effectLst>
                  <a:outerShdw blurRad="38100" dist="38100" dir="2700000" algn="tl">
                    <a:srgbClr val="000000">
                      <a:alpha val="43137"/>
                    </a:srgbClr>
                  </a:outerShdw>
                </a:effectLst>
              </a:rPr>
              <a:t> FROM `hotel reservation dataset` </a:t>
            </a:r>
          </a:p>
          <a:p>
            <a:pPr marL="0" indent="0" defTabSz="914400">
              <a:lnSpc>
                <a:spcPct val="150000"/>
              </a:lnSpc>
              <a:buNone/>
            </a:pPr>
            <a:r>
              <a:rPr lang="en-GB" sz="2400" b="1" dirty="0">
                <a:effectLst>
                  <a:outerShdw blurRad="38100" dist="38100" dir="2700000" algn="tl">
                    <a:srgbClr val="000000">
                      <a:alpha val="43137"/>
                    </a:srgbClr>
                  </a:outerShdw>
                </a:effectLst>
              </a:rPr>
              <a:t>WHERE </a:t>
            </a:r>
            <a:r>
              <a:rPr lang="en-GB" sz="2400" b="1" dirty="0" err="1">
                <a:effectLst>
                  <a:outerShdw blurRad="38100" dist="38100" dir="2700000" algn="tl">
                    <a:srgbClr val="000000">
                      <a:alpha val="43137"/>
                    </a:srgbClr>
                  </a:outerShdw>
                </a:effectLst>
              </a:rPr>
              <a:t>booking_status</a:t>
            </a:r>
            <a:r>
              <a:rPr lang="en-GB" sz="2400" b="1" dirty="0">
                <a:effectLst>
                  <a:outerShdw blurRad="38100" dist="38100" dir="2700000" algn="tl">
                    <a:srgbClr val="000000">
                      <a:alpha val="43137"/>
                    </a:srgbClr>
                  </a:outerShdw>
                </a:effectLst>
              </a:rPr>
              <a:t> = '</a:t>
            </a:r>
            <a:r>
              <a:rPr lang="en-GB" sz="2400" b="1" dirty="0" err="1">
                <a:effectLst>
                  <a:outerShdw blurRad="38100" dist="38100" dir="2700000" algn="tl">
                    <a:srgbClr val="000000">
                      <a:alpha val="43137"/>
                    </a:srgbClr>
                  </a:outerShdw>
                </a:effectLst>
              </a:rPr>
              <a:t>Not_canceled</a:t>
            </a:r>
            <a:r>
              <a:rPr lang="en-GB" sz="2400" b="1" dirty="0">
                <a:effectLst>
                  <a:outerShdw blurRad="38100" dist="38100" dir="2700000" algn="tl">
                    <a:srgbClr val="000000">
                      <a:alpha val="43137"/>
                    </a:srgbClr>
                  </a:outerShdw>
                </a:effectLst>
              </a:rPr>
              <a:t>';</a:t>
            </a:r>
            <a:endParaRPr lang="en-US" sz="2400" dirty="0">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E2C7F3CA-3309-3795-C87B-918F5E9B886A}"/>
              </a:ext>
            </a:extLst>
          </p:cNvPr>
          <p:cNvPicPr>
            <a:picLocks noChangeAspect="1"/>
          </p:cNvPicPr>
          <p:nvPr/>
        </p:nvPicPr>
        <p:blipFill>
          <a:blip r:embed="rId6"/>
          <a:stretch>
            <a:fillRect/>
          </a:stretch>
        </p:blipFill>
        <p:spPr>
          <a:xfrm>
            <a:off x="8014943" y="4345619"/>
            <a:ext cx="3793598" cy="1426275"/>
          </a:xfrm>
          <a:prstGeom prst="rect">
            <a:avLst/>
          </a:prstGeom>
        </p:spPr>
      </p:pic>
      <p:pic>
        <p:nvPicPr>
          <p:cNvPr id="10" name="Audio 9">
            <a:hlinkClick r:id="" action="ppaction://media"/>
            <a:extLst>
              <a:ext uri="{FF2B5EF4-FFF2-40B4-BE49-F238E27FC236}">
                <a16:creationId xmlns:a16="http://schemas.microsoft.com/office/drawing/2014/main" id="{6BF43128-AA42-20D6-3FA7-0431DF17BD2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02968678"/>
      </p:ext>
    </p:extLst>
  </p:cSld>
  <p:clrMapOvr>
    <a:masterClrMapping/>
  </p:clrMapOvr>
  <mc:AlternateContent xmlns:mc="http://schemas.openxmlformats.org/markup-compatibility/2006" xmlns:p14="http://schemas.microsoft.com/office/powerpoint/2010/main">
    <mc:Choice Requires="p14">
      <p:transition spd="slow" p14:dur="2000" advTm="12968"/>
    </mc:Choice>
    <mc:Fallback xmlns="">
      <p:transition spd="slow" advTm="12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10: What is the total number of adults and children across all reservations?</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825908" y="2322265"/>
            <a:ext cx="11080957" cy="1807867"/>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SUM(</a:t>
            </a:r>
            <a:r>
              <a:rPr lang="en-GB" sz="2400" b="1" dirty="0" err="1">
                <a:solidFill>
                  <a:schemeClr val="bg1"/>
                </a:solidFill>
                <a:effectLst>
                  <a:outerShdw blurRad="38100" dist="38100" dir="2700000" algn="tl">
                    <a:srgbClr val="000000">
                      <a:alpha val="43137"/>
                    </a:srgbClr>
                  </a:outerShdw>
                </a:effectLst>
              </a:rPr>
              <a:t>no_of_adults</a:t>
            </a:r>
            <a:r>
              <a:rPr lang="en-GB" sz="2400" b="1" dirty="0">
                <a:solidFill>
                  <a:schemeClr val="bg1"/>
                </a:solidFill>
                <a:effectLst>
                  <a:outerShdw blurRad="38100" dist="38100" dir="2700000" algn="tl">
                    <a:srgbClr val="000000">
                      <a:alpha val="43137"/>
                    </a:srgbClr>
                  </a:outerShdw>
                </a:effectLst>
              </a:rPr>
              <a:t>) AS </a:t>
            </a:r>
            <a:r>
              <a:rPr lang="en-GB" sz="2400" b="1" dirty="0" err="1">
                <a:solidFill>
                  <a:schemeClr val="bg1"/>
                </a:solidFill>
                <a:effectLst>
                  <a:outerShdw blurRad="38100" dist="38100" dir="2700000" algn="tl">
                    <a:srgbClr val="000000">
                      <a:alpha val="43137"/>
                    </a:srgbClr>
                  </a:outerShdw>
                </a:effectLst>
              </a:rPr>
              <a:t>total_adults</a:t>
            </a:r>
            <a:r>
              <a:rPr lang="en-GB" sz="2400" b="1" dirty="0">
                <a:solidFill>
                  <a:schemeClr val="bg1"/>
                </a:solidFill>
                <a:effectLst>
                  <a:outerShdw blurRad="38100" dist="38100" dir="2700000" algn="tl">
                    <a:srgbClr val="000000">
                      <a:alpha val="43137"/>
                    </a:srgbClr>
                  </a:outerShdw>
                </a:effectLst>
              </a:rPr>
              <a:t>, SUM(</a:t>
            </a:r>
            <a:r>
              <a:rPr lang="en-GB" sz="2400" b="1" dirty="0" err="1">
                <a:solidFill>
                  <a:schemeClr val="bg1"/>
                </a:solidFill>
                <a:effectLst>
                  <a:outerShdw blurRad="38100" dist="38100" dir="2700000" algn="tl">
                    <a:srgbClr val="000000">
                      <a:alpha val="43137"/>
                    </a:srgbClr>
                  </a:outerShdw>
                </a:effectLst>
              </a:rPr>
              <a:t>no_of_children</a:t>
            </a:r>
            <a:r>
              <a:rPr lang="en-GB" sz="2400" b="1" dirty="0">
                <a:solidFill>
                  <a:schemeClr val="bg1"/>
                </a:solidFill>
                <a:effectLst>
                  <a:outerShdw blurRad="38100" dist="38100" dir="2700000" algn="tl">
                    <a:srgbClr val="000000">
                      <a:alpha val="43137"/>
                    </a:srgbClr>
                  </a:outerShdw>
                </a:effectLst>
              </a:rPr>
              <a:t>) AS </a:t>
            </a:r>
            <a:r>
              <a:rPr lang="en-GB" sz="2400" b="1" dirty="0" err="1">
                <a:solidFill>
                  <a:schemeClr val="bg1"/>
                </a:solidFill>
                <a:effectLst>
                  <a:outerShdw blurRad="38100" dist="38100" dir="2700000" algn="tl">
                    <a:srgbClr val="000000">
                      <a:alpha val="43137"/>
                    </a:srgbClr>
                  </a:outerShdw>
                </a:effectLst>
              </a:rPr>
              <a:t>total_children</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D0431C58-5EB7-1954-D54A-40368E623231}"/>
              </a:ext>
            </a:extLst>
          </p:cNvPr>
          <p:cNvPicPr>
            <a:picLocks noChangeAspect="1"/>
          </p:cNvPicPr>
          <p:nvPr/>
        </p:nvPicPr>
        <p:blipFill>
          <a:blip r:embed="rId6"/>
          <a:stretch>
            <a:fillRect/>
          </a:stretch>
        </p:blipFill>
        <p:spPr>
          <a:xfrm>
            <a:off x="4523751" y="4611972"/>
            <a:ext cx="3144498" cy="1418571"/>
          </a:xfrm>
          <a:prstGeom prst="rect">
            <a:avLst/>
          </a:prstGeom>
        </p:spPr>
      </p:pic>
      <p:pic>
        <p:nvPicPr>
          <p:cNvPr id="9" name="Audio 8">
            <a:hlinkClick r:id="" action="ppaction://media"/>
            <a:extLst>
              <a:ext uri="{FF2B5EF4-FFF2-40B4-BE49-F238E27FC236}">
                <a16:creationId xmlns:a16="http://schemas.microsoft.com/office/drawing/2014/main" id="{3B663F56-215B-42BF-9D0F-87B4EDF2862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7385878"/>
      </p:ext>
    </p:extLst>
  </p:cSld>
  <p:clrMapOvr>
    <a:masterClrMapping/>
  </p:clrMapOvr>
  <mc:AlternateContent xmlns:mc="http://schemas.openxmlformats.org/markup-compatibility/2006" xmlns:p14="http://schemas.microsoft.com/office/powerpoint/2010/main">
    <mc:Choice Requires="p14">
      <p:transition spd="slow" p14:dur="2000" advTm="12775"/>
    </mc:Choice>
    <mc:Fallback xmlns="">
      <p:transition spd="slow" advTm="12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11: What is the average number of weekend nights for reservations involving children?</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88258" y="2922033"/>
            <a:ext cx="8160774" cy="2361865"/>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AVG(</a:t>
            </a:r>
            <a:r>
              <a:rPr lang="en-GB" sz="2400" b="1" dirty="0" err="1">
                <a:solidFill>
                  <a:schemeClr val="bg1"/>
                </a:solidFill>
                <a:effectLst>
                  <a:outerShdw blurRad="38100" dist="38100" dir="2700000" algn="tl">
                    <a:srgbClr val="000000">
                      <a:alpha val="43137"/>
                    </a:srgbClr>
                  </a:outerShdw>
                </a:effectLst>
              </a:rPr>
              <a:t>no_of_weekend_nights</a:t>
            </a:r>
            <a:r>
              <a:rPr lang="en-GB" sz="2400" b="1" dirty="0">
                <a:solidFill>
                  <a:schemeClr val="bg1"/>
                </a:solidFill>
                <a:effectLst>
                  <a:outerShdw blurRad="38100" dist="38100" dir="2700000" algn="tl">
                    <a:srgbClr val="000000">
                      <a:alpha val="43137"/>
                    </a:srgbClr>
                  </a:outerShdw>
                </a:effectLst>
              </a:rPr>
              <a:t>) AS </a:t>
            </a:r>
            <a:r>
              <a:rPr lang="en-GB" sz="2400" b="1" dirty="0" err="1">
                <a:solidFill>
                  <a:schemeClr val="bg1"/>
                </a:solidFill>
                <a:effectLst>
                  <a:outerShdw blurRad="38100" dist="38100" dir="2700000" algn="tl">
                    <a:srgbClr val="000000">
                      <a:alpha val="43137"/>
                    </a:srgbClr>
                  </a:outerShdw>
                </a:effectLst>
              </a:rPr>
              <a:t>avg_weekend_nights</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WHERE </a:t>
            </a:r>
            <a:r>
              <a:rPr lang="en-GB" sz="2400" b="1" dirty="0" err="1">
                <a:solidFill>
                  <a:schemeClr val="bg1"/>
                </a:solidFill>
                <a:effectLst>
                  <a:outerShdw blurRad="38100" dist="38100" dir="2700000" algn="tl">
                    <a:srgbClr val="000000">
                      <a:alpha val="43137"/>
                    </a:srgbClr>
                  </a:outerShdw>
                </a:effectLst>
              </a:rPr>
              <a:t>no_of_children</a:t>
            </a:r>
            <a:r>
              <a:rPr lang="en-GB" sz="2400" b="1" dirty="0">
                <a:solidFill>
                  <a:schemeClr val="bg1"/>
                </a:solidFill>
                <a:effectLst>
                  <a:outerShdw blurRad="38100" dist="38100" dir="2700000" algn="tl">
                    <a:srgbClr val="000000">
                      <a:alpha val="43137"/>
                    </a:srgbClr>
                  </a:outerShdw>
                </a:effectLst>
              </a:rPr>
              <a:t> &gt; 0;</a:t>
            </a:r>
            <a:endParaRPr lang="en-US" sz="2400" dirty="0">
              <a:solidFill>
                <a:schemeClr val="bg1"/>
              </a:solidFill>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A5CB5ADC-14FE-46A6-E742-5C3BB1A775FA}"/>
              </a:ext>
            </a:extLst>
          </p:cNvPr>
          <p:cNvPicPr>
            <a:picLocks noChangeAspect="1"/>
          </p:cNvPicPr>
          <p:nvPr/>
        </p:nvPicPr>
        <p:blipFill>
          <a:blip r:embed="rId6"/>
          <a:stretch>
            <a:fillRect/>
          </a:stretch>
        </p:blipFill>
        <p:spPr>
          <a:xfrm>
            <a:off x="9023925" y="3429000"/>
            <a:ext cx="2781402" cy="1164571"/>
          </a:xfrm>
          <a:prstGeom prst="rect">
            <a:avLst/>
          </a:prstGeom>
        </p:spPr>
      </p:pic>
      <p:pic>
        <p:nvPicPr>
          <p:cNvPr id="9" name="Audio 8">
            <a:hlinkClick r:id="" action="ppaction://media"/>
            <a:extLst>
              <a:ext uri="{FF2B5EF4-FFF2-40B4-BE49-F238E27FC236}">
                <a16:creationId xmlns:a16="http://schemas.microsoft.com/office/drawing/2014/main" id="{F3F396A6-F7A6-5F56-7885-729A6B8ABA1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00642371"/>
      </p:ext>
    </p:extLst>
  </p:cSld>
  <p:clrMapOvr>
    <a:masterClrMapping/>
  </p:clrMapOvr>
  <mc:AlternateContent xmlns:mc="http://schemas.openxmlformats.org/markup-compatibility/2006" xmlns:p14="http://schemas.microsoft.com/office/powerpoint/2010/main">
    <mc:Choice Requires="p14">
      <p:transition spd="slow" p14:dur="2000" advTm="11652"/>
    </mc:Choice>
    <mc:Fallback xmlns="">
      <p:transition spd="slow" advTm="11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12: How many reservations were made in each month of the year?</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361594"/>
            <a:ext cx="7878417" cy="3469861"/>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MONTH(STR_TO_DATE(</a:t>
            </a:r>
            <a:r>
              <a:rPr lang="en-GB" sz="2400" b="1" dirty="0" err="1">
                <a:solidFill>
                  <a:schemeClr val="bg1"/>
                </a:solidFill>
                <a:effectLst>
                  <a:outerShdw blurRad="38100" dist="38100" dir="2700000" algn="tl">
                    <a:srgbClr val="000000">
                      <a:alpha val="43137"/>
                    </a:srgbClr>
                  </a:outerShdw>
                </a:effectLst>
              </a:rPr>
              <a:t>arrival_date</a:t>
            </a:r>
            <a:r>
              <a:rPr lang="en-GB" sz="2400" b="1" dirty="0">
                <a:solidFill>
                  <a:schemeClr val="bg1"/>
                </a:solidFill>
                <a:effectLst>
                  <a:outerShdw blurRad="38100" dist="38100" dir="2700000" algn="tl">
                    <a:srgbClr val="000000">
                      <a:alpha val="43137"/>
                    </a:srgbClr>
                  </a:outerShdw>
                </a:effectLst>
              </a:rPr>
              <a:t>, '%d/%m/%Y')) AS month, COUNT(*) AS </a:t>
            </a:r>
            <a:r>
              <a:rPr lang="en-GB" sz="2400" b="1" dirty="0" err="1">
                <a:solidFill>
                  <a:schemeClr val="bg1"/>
                </a:solidFill>
                <a:effectLst>
                  <a:outerShdw blurRad="38100" dist="38100" dir="2700000" algn="tl">
                    <a:srgbClr val="000000">
                      <a:alpha val="43137"/>
                    </a:srgbClr>
                  </a:outerShdw>
                </a:effectLst>
              </a:rPr>
              <a:t>reservations_count</a:t>
            </a:r>
            <a:endParaRPr lang="en-GB"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GROUP BY MONTH(STR_TO_DATE(</a:t>
            </a:r>
            <a:r>
              <a:rPr lang="en-GB" sz="2400" b="1" dirty="0" err="1">
                <a:solidFill>
                  <a:schemeClr val="bg1"/>
                </a:solidFill>
                <a:effectLst>
                  <a:outerShdw blurRad="38100" dist="38100" dir="2700000" algn="tl">
                    <a:srgbClr val="000000">
                      <a:alpha val="43137"/>
                    </a:srgbClr>
                  </a:outerShdw>
                </a:effectLst>
              </a:rPr>
              <a:t>arrival_date</a:t>
            </a:r>
            <a:r>
              <a:rPr lang="en-GB" sz="2400" b="1" dirty="0">
                <a:solidFill>
                  <a:schemeClr val="bg1"/>
                </a:solidFill>
                <a:effectLst>
                  <a:outerShdw blurRad="38100" dist="38100" dir="2700000" algn="tl">
                    <a:srgbClr val="000000">
                      <a:alpha val="43137"/>
                    </a:srgbClr>
                  </a:outerShdw>
                </a:effectLst>
              </a:rPr>
              <a:t>, '%d/%m/%Y'))ORDER BY month;</a:t>
            </a:r>
            <a:endParaRPr lang="en-US" sz="2400" dirty="0">
              <a:solidFill>
                <a:schemeClr val="bg1"/>
              </a:solidFill>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9D9115C0-AF27-DC6E-9A7B-B0AEF9421BE8}"/>
              </a:ext>
            </a:extLst>
          </p:cNvPr>
          <p:cNvPicPr>
            <a:picLocks noChangeAspect="1"/>
          </p:cNvPicPr>
          <p:nvPr/>
        </p:nvPicPr>
        <p:blipFill>
          <a:blip r:embed="rId6"/>
          <a:stretch>
            <a:fillRect/>
          </a:stretch>
        </p:blipFill>
        <p:spPr>
          <a:xfrm>
            <a:off x="9094304" y="2361594"/>
            <a:ext cx="2796209" cy="3683360"/>
          </a:xfrm>
          <a:prstGeom prst="rect">
            <a:avLst/>
          </a:prstGeom>
        </p:spPr>
      </p:pic>
      <p:pic>
        <p:nvPicPr>
          <p:cNvPr id="9" name="Audio 8">
            <a:hlinkClick r:id="" action="ppaction://media"/>
            <a:extLst>
              <a:ext uri="{FF2B5EF4-FFF2-40B4-BE49-F238E27FC236}">
                <a16:creationId xmlns:a16="http://schemas.microsoft.com/office/drawing/2014/main" id="{890B9267-D16A-6B14-5CE2-1863E0C8E0E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7056457"/>
      </p:ext>
    </p:extLst>
  </p:cSld>
  <p:clrMapOvr>
    <a:masterClrMapping/>
  </p:clrMapOvr>
  <mc:AlternateContent xmlns:mc="http://schemas.openxmlformats.org/markup-compatibility/2006" xmlns:p14="http://schemas.microsoft.com/office/powerpoint/2010/main">
    <mc:Choice Requires="p14">
      <p:transition spd="slow" p14:dur="2000" advTm="8296"/>
    </mc:Choice>
    <mc:Fallback xmlns="">
      <p:transition spd="slow" advTm="8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effectLst>
                  <a:outerShdw blurRad="38100" dist="38100" dir="2700000" algn="tl">
                    <a:srgbClr val="000000">
                      <a:alpha val="43137"/>
                    </a:srgbClr>
                  </a:outerShdw>
                </a:effectLst>
              </a:rPr>
              <a:t>Question 13: What is the average number of nights (both weekend and weekday) spent by guests for each room type?</a:t>
            </a:r>
            <a:endParaRPr lang="en-IN"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450574" y="2603742"/>
            <a:ext cx="7842562" cy="2915863"/>
          </a:xfrm>
          <a:prstGeom prst="rect">
            <a:avLst/>
          </a:prstGeom>
          <a:noFill/>
        </p:spPr>
        <p:txBody>
          <a:bodyPr wrap="square">
            <a:spAutoFit/>
          </a:bodyPr>
          <a:lstStyle/>
          <a:p>
            <a:pPr marL="0" indent="0" algn="ctr" defTabSz="914400">
              <a:lnSpc>
                <a:spcPct val="90000"/>
              </a:lnSpc>
              <a:buNone/>
            </a:pPr>
            <a:r>
              <a:rPr lang="en-US" sz="2400" b="1" dirty="0">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effectLst>
                <a:outerShdw blurRad="38100" dist="38100" dir="2700000" algn="tl">
                  <a:srgbClr val="000000">
                    <a:alpha val="43137"/>
                  </a:srgbClr>
                </a:outerShdw>
              </a:effectLst>
            </a:endParaRPr>
          </a:p>
          <a:p>
            <a:pPr marL="0" indent="0" defTabSz="914400">
              <a:lnSpc>
                <a:spcPct val="150000"/>
              </a:lnSpc>
              <a:buNone/>
            </a:pPr>
            <a:r>
              <a:rPr lang="en-GB" sz="2400" b="1" dirty="0">
                <a:effectLst>
                  <a:outerShdw blurRad="38100" dist="38100" dir="2700000" algn="tl">
                    <a:srgbClr val="000000">
                      <a:alpha val="43137"/>
                    </a:srgbClr>
                  </a:outerShdw>
                </a:effectLst>
              </a:rPr>
              <a:t>SELECT </a:t>
            </a:r>
            <a:r>
              <a:rPr lang="en-GB" sz="2400" b="1" dirty="0" err="1">
                <a:effectLst>
                  <a:outerShdw blurRad="38100" dist="38100" dir="2700000" algn="tl">
                    <a:srgbClr val="000000">
                      <a:alpha val="43137"/>
                    </a:srgbClr>
                  </a:outerShdw>
                </a:effectLst>
              </a:rPr>
              <a:t>room_type_reserved</a:t>
            </a:r>
            <a:r>
              <a:rPr lang="en-GB" sz="2400" b="1" dirty="0">
                <a:effectLst>
                  <a:outerShdw blurRad="38100" dist="38100" dir="2700000" algn="tl">
                    <a:srgbClr val="000000">
                      <a:alpha val="43137"/>
                    </a:srgbClr>
                  </a:outerShdw>
                </a:effectLst>
              </a:rPr>
              <a:t>, AVG(</a:t>
            </a:r>
            <a:r>
              <a:rPr lang="en-GB" sz="2400" b="1" dirty="0" err="1">
                <a:effectLst>
                  <a:outerShdw blurRad="38100" dist="38100" dir="2700000" algn="tl">
                    <a:srgbClr val="000000">
                      <a:alpha val="43137"/>
                    </a:srgbClr>
                  </a:outerShdw>
                </a:effectLst>
              </a:rPr>
              <a:t>no_of_weekend_nights</a:t>
            </a:r>
            <a:r>
              <a:rPr lang="en-GB" sz="2400" b="1" dirty="0">
                <a:effectLst>
                  <a:outerShdw blurRad="38100" dist="38100" dir="2700000" algn="tl">
                    <a:srgbClr val="000000">
                      <a:alpha val="43137"/>
                    </a:srgbClr>
                  </a:outerShdw>
                </a:effectLst>
              </a:rPr>
              <a:t> + </a:t>
            </a:r>
            <a:r>
              <a:rPr lang="en-GB" sz="2400" b="1" dirty="0" err="1">
                <a:effectLst>
                  <a:outerShdw blurRad="38100" dist="38100" dir="2700000" algn="tl">
                    <a:srgbClr val="000000">
                      <a:alpha val="43137"/>
                    </a:srgbClr>
                  </a:outerShdw>
                </a:effectLst>
              </a:rPr>
              <a:t>no_of_week_nights</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avg_total_nights</a:t>
            </a:r>
            <a:r>
              <a:rPr lang="en-GB" sz="2400" b="1" dirty="0">
                <a:effectLst>
                  <a:outerShdw blurRad="38100" dist="38100" dir="2700000" algn="tl">
                    <a:srgbClr val="000000">
                      <a:alpha val="43137"/>
                    </a:srgbClr>
                  </a:outerShdw>
                </a:effectLst>
              </a:rPr>
              <a:t> </a:t>
            </a:r>
          </a:p>
          <a:p>
            <a:pPr marL="0" indent="0" defTabSz="914400">
              <a:lnSpc>
                <a:spcPct val="150000"/>
              </a:lnSpc>
              <a:buNone/>
            </a:pPr>
            <a:r>
              <a:rPr lang="en-GB" sz="2400" b="1" dirty="0">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effectLst>
                  <a:outerShdw blurRad="38100" dist="38100" dir="2700000" algn="tl">
                    <a:srgbClr val="000000">
                      <a:alpha val="43137"/>
                    </a:srgbClr>
                  </a:outerShdw>
                </a:effectLst>
              </a:rPr>
              <a:t>GROUP BY </a:t>
            </a:r>
            <a:r>
              <a:rPr lang="en-GB" sz="2400" b="1" dirty="0" err="1">
                <a:effectLst>
                  <a:outerShdw blurRad="38100" dist="38100" dir="2700000" algn="tl">
                    <a:srgbClr val="000000">
                      <a:alpha val="43137"/>
                    </a:srgbClr>
                  </a:outerShdw>
                </a:effectLst>
              </a:rPr>
              <a:t>room_type_reserved</a:t>
            </a:r>
            <a:r>
              <a:rPr lang="en-GB" sz="2400" b="1" dirty="0">
                <a:effectLst>
                  <a:outerShdw blurRad="38100" dist="38100" dir="2700000" algn="tl">
                    <a:srgbClr val="000000">
                      <a:alpha val="43137"/>
                    </a:srgbClr>
                  </a:outerShdw>
                </a:effectLst>
              </a:rPr>
              <a:t>;</a:t>
            </a:r>
            <a:endParaRPr lang="en-US" sz="2400" dirty="0">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C9629068-4A21-F469-085D-AFA220C4872A}"/>
              </a:ext>
            </a:extLst>
          </p:cNvPr>
          <p:cNvPicPr>
            <a:picLocks noChangeAspect="1"/>
          </p:cNvPicPr>
          <p:nvPr/>
        </p:nvPicPr>
        <p:blipFill>
          <a:blip r:embed="rId6"/>
          <a:stretch>
            <a:fillRect/>
          </a:stretch>
        </p:blipFill>
        <p:spPr>
          <a:xfrm>
            <a:off x="8452162" y="3098514"/>
            <a:ext cx="3630507" cy="2387886"/>
          </a:xfrm>
          <a:prstGeom prst="rect">
            <a:avLst/>
          </a:prstGeom>
        </p:spPr>
      </p:pic>
      <p:pic>
        <p:nvPicPr>
          <p:cNvPr id="13" name="Audio 12">
            <a:hlinkClick r:id="" action="ppaction://media"/>
            <a:extLst>
              <a:ext uri="{FF2B5EF4-FFF2-40B4-BE49-F238E27FC236}">
                <a16:creationId xmlns:a16="http://schemas.microsoft.com/office/drawing/2014/main" id="{6D53552D-CDE8-A15C-A706-526FF2EA51E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4215412"/>
      </p:ext>
    </p:extLst>
  </p:cSld>
  <p:clrMapOvr>
    <a:masterClrMapping/>
  </p:clrMapOvr>
  <mc:AlternateContent xmlns:mc="http://schemas.openxmlformats.org/markup-compatibility/2006" xmlns:p14="http://schemas.microsoft.com/office/powerpoint/2010/main">
    <mc:Choice Requires="p14">
      <p:transition spd="slow" p14:dur="2000" advTm="11185"/>
    </mc:Choice>
    <mc:Fallback xmlns="">
      <p:transition spd="slow" advTm="11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effectLst>
                  <a:outerShdw blurRad="38100" dist="38100" dir="2700000" algn="tl">
                    <a:srgbClr val="000000">
                      <a:alpha val="43137"/>
                    </a:srgbClr>
                  </a:outerShdw>
                </a:effectLst>
              </a:rPr>
              <a:t>Question 14: For reservations involving children, what is the most common room type, and what is the average price for that room type?</a:t>
            </a:r>
            <a:endParaRPr lang="en-IN"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627066"/>
            <a:ext cx="8013290" cy="3691460"/>
          </a:xfrm>
          <a:prstGeom prst="rect">
            <a:avLst/>
          </a:prstGeom>
          <a:noFill/>
        </p:spPr>
        <p:txBody>
          <a:bodyPr wrap="square">
            <a:spAutoFit/>
          </a:bodyPr>
          <a:lstStyle/>
          <a:p>
            <a:pPr marL="0" indent="0" algn="ctr" defTabSz="914400">
              <a:lnSpc>
                <a:spcPct val="90000"/>
              </a:lnSpc>
              <a:buNone/>
            </a:pPr>
            <a:r>
              <a:rPr lang="en-US" sz="2400" b="1" dirty="0">
                <a:effectLst>
                  <a:outerShdw blurRad="38100" dist="38100" dir="2700000" algn="tl">
                    <a:srgbClr val="000000">
                      <a:alpha val="43137"/>
                    </a:srgbClr>
                  </a:outerShdw>
                </a:effectLst>
              </a:rPr>
              <a:t>SQL Query</a:t>
            </a:r>
          </a:p>
          <a:p>
            <a:pPr marL="0" indent="0" defTabSz="914400">
              <a:lnSpc>
                <a:spcPct val="150000"/>
              </a:lnSpc>
              <a:buNone/>
            </a:pPr>
            <a:r>
              <a:rPr lang="en-GB" sz="2400" b="1" dirty="0">
                <a:effectLst>
                  <a:outerShdw blurRad="38100" dist="38100" dir="2700000" algn="tl">
                    <a:srgbClr val="000000">
                      <a:alpha val="43137"/>
                    </a:srgbClr>
                  </a:outerShdw>
                </a:effectLst>
              </a:rPr>
              <a:t>SELECT </a:t>
            </a:r>
            <a:r>
              <a:rPr lang="en-GB" sz="2400" b="1" dirty="0" err="1">
                <a:effectLst>
                  <a:outerShdw blurRad="38100" dist="38100" dir="2700000" algn="tl">
                    <a:srgbClr val="000000">
                      <a:alpha val="43137"/>
                    </a:srgbClr>
                  </a:outerShdw>
                </a:effectLst>
              </a:rPr>
              <a:t>room_type_reserved</a:t>
            </a:r>
            <a:r>
              <a:rPr lang="en-GB" sz="2400" b="1" dirty="0">
                <a:effectLst>
                  <a:outerShdw blurRad="38100" dist="38100" dir="2700000" algn="tl">
                    <a:srgbClr val="000000">
                      <a:alpha val="43137"/>
                    </a:srgbClr>
                  </a:outerShdw>
                </a:effectLst>
              </a:rPr>
              <a:t>, COUNT(</a:t>
            </a:r>
            <a:r>
              <a:rPr lang="en-GB" sz="2400" b="1" dirty="0" err="1">
                <a:effectLst>
                  <a:outerShdw blurRad="38100" dist="38100" dir="2700000" algn="tl">
                    <a:srgbClr val="000000">
                      <a:alpha val="43137"/>
                    </a:srgbClr>
                  </a:outerShdw>
                </a:effectLst>
              </a:rPr>
              <a:t>room_type_reserved</a:t>
            </a:r>
            <a:r>
              <a:rPr lang="en-GB" sz="2400" b="1" dirty="0">
                <a:effectLst>
                  <a:outerShdw blurRad="38100" dist="38100" dir="2700000" algn="tl">
                    <a:srgbClr val="000000">
                      <a:alpha val="43137"/>
                    </a:srgbClr>
                  </a:outerShdw>
                </a:effectLst>
              </a:rPr>
              <a:t>) AS popularity, AVG(</a:t>
            </a:r>
            <a:r>
              <a:rPr lang="en-GB" sz="2400" b="1" dirty="0" err="1">
                <a:effectLst>
                  <a:outerShdw blurRad="38100" dist="38100" dir="2700000" algn="tl">
                    <a:srgbClr val="000000">
                      <a:alpha val="43137"/>
                    </a:srgbClr>
                  </a:outerShdw>
                </a:effectLst>
              </a:rPr>
              <a:t>avg_price_per_room</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avg_price</a:t>
            </a:r>
            <a:r>
              <a:rPr lang="en-GB" sz="2400" b="1" dirty="0">
                <a:effectLst>
                  <a:outerShdw blurRad="38100" dist="38100" dir="2700000" algn="tl">
                    <a:srgbClr val="000000">
                      <a:alpha val="43137"/>
                    </a:srgbClr>
                  </a:outerShdw>
                </a:effectLst>
              </a:rPr>
              <a:t> </a:t>
            </a:r>
          </a:p>
          <a:p>
            <a:pPr marL="0" indent="0" defTabSz="914400">
              <a:lnSpc>
                <a:spcPct val="150000"/>
              </a:lnSpc>
              <a:buNone/>
            </a:pPr>
            <a:r>
              <a:rPr lang="en-GB" sz="2400" b="1" dirty="0">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effectLst>
                  <a:outerShdw blurRad="38100" dist="38100" dir="2700000" algn="tl">
                    <a:srgbClr val="000000">
                      <a:alpha val="43137"/>
                    </a:srgbClr>
                  </a:outerShdw>
                </a:effectLst>
              </a:rPr>
              <a:t>WHERE </a:t>
            </a:r>
            <a:r>
              <a:rPr lang="en-GB" sz="2400" b="1" dirty="0" err="1">
                <a:effectLst>
                  <a:outerShdw blurRad="38100" dist="38100" dir="2700000" algn="tl">
                    <a:srgbClr val="000000">
                      <a:alpha val="43137"/>
                    </a:srgbClr>
                  </a:outerShdw>
                </a:effectLst>
              </a:rPr>
              <a:t>no_of_children</a:t>
            </a:r>
            <a:r>
              <a:rPr lang="en-GB" sz="2400" b="1" dirty="0">
                <a:effectLst>
                  <a:outerShdw blurRad="38100" dist="38100" dir="2700000" algn="tl">
                    <a:srgbClr val="000000">
                      <a:alpha val="43137"/>
                    </a:srgbClr>
                  </a:outerShdw>
                </a:effectLst>
              </a:rPr>
              <a:t> &gt; 0 GROUP BY </a:t>
            </a:r>
            <a:r>
              <a:rPr lang="en-GB" sz="2400" b="1" dirty="0" err="1">
                <a:effectLst>
                  <a:outerShdw blurRad="38100" dist="38100" dir="2700000" algn="tl">
                    <a:srgbClr val="000000">
                      <a:alpha val="43137"/>
                    </a:srgbClr>
                  </a:outerShdw>
                </a:effectLst>
              </a:rPr>
              <a:t>room_type_reserved</a:t>
            </a:r>
            <a:r>
              <a:rPr lang="en-GB" sz="2400" b="1" dirty="0">
                <a:effectLst>
                  <a:outerShdw blurRad="38100" dist="38100" dir="2700000" algn="tl">
                    <a:srgbClr val="000000">
                      <a:alpha val="43137"/>
                    </a:srgbClr>
                  </a:outerShdw>
                </a:effectLst>
              </a:rPr>
              <a:t> ORDER BY popularity DESC </a:t>
            </a:r>
          </a:p>
          <a:p>
            <a:pPr marL="0" indent="0" defTabSz="914400">
              <a:lnSpc>
                <a:spcPct val="150000"/>
              </a:lnSpc>
              <a:buNone/>
            </a:pPr>
            <a:r>
              <a:rPr lang="en-GB" sz="2400" b="1" dirty="0">
                <a:effectLst>
                  <a:outerShdw blurRad="38100" dist="38100" dir="2700000" algn="tl">
                    <a:srgbClr val="000000">
                      <a:alpha val="43137"/>
                    </a:srgbClr>
                  </a:outerShdw>
                </a:effectLst>
              </a:rPr>
              <a:t>LIMIT 1;</a:t>
            </a:r>
            <a:endParaRPr lang="en-US" sz="2400" dirty="0">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40EBAC51-DC29-8452-71A6-AD891EC5375E}"/>
              </a:ext>
            </a:extLst>
          </p:cNvPr>
          <p:cNvPicPr>
            <a:picLocks noChangeAspect="1"/>
          </p:cNvPicPr>
          <p:nvPr/>
        </p:nvPicPr>
        <p:blipFill>
          <a:blip r:embed="rId6"/>
          <a:stretch>
            <a:fillRect/>
          </a:stretch>
        </p:blipFill>
        <p:spPr>
          <a:xfrm>
            <a:off x="7795154" y="3662742"/>
            <a:ext cx="4172532" cy="876422"/>
          </a:xfrm>
          <a:prstGeom prst="rect">
            <a:avLst/>
          </a:prstGeom>
        </p:spPr>
      </p:pic>
      <p:pic>
        <p:nvPicPr>
          <p:cNvPr id="13" name="Audio 12">
            <a:hlinkClick r:id="" action="ppaction://media"/>
            <a:extLst>
              <a:ext uri="{FF2B5EF4-FFF2-40B4-BE49-F238E27FC236}">
                <a16:creationId xmlns:a16="http://schemas.microsoft.com/office/drawing/2014/main" id="{6DA67DC1-5A3D-B020-3B75-49A90F49C75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64172171"/>
      </p:ext>
    </p:extLst>
  </p:cSld>
  <p:clrMapOvr>
    <a:masterClrMapping/>
  </p:clrMapOvr>
  <mc:AlternateContent xmlns:mc="http://schemas.openxmlformats.org/markup-compatibility/2006" xmlns:p14="http://schemas.microsoft.com/office/powerpoint/2010/main">
    <mc:Choice Requires="p14">
      <p:transition spd="slow" p14:dur="2000" advTm="11154"/>
    </mc:Choice>
    <mc:Fallback xmlns="">
      <p:transition spd="slow" advTm="11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15: Find the market segment type that generates the highest average price per room</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88258" y="2922033"/>
            <a:ext cx="7561007" cy="3469861"/>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t>
            </a:r>
            <a:r>
              <a:rPr lang="en-GB" sz="2400" b="1" dirty="0" err="1">
                <a:solidFill>
                  <a:schemeClr val="bg1"/>
                </a:solidFill>
                <a:effectLst>
                  <a:outerShdw blurRad="38100" dist="38100" dir="2700000" algn="tl">
                    <a:srgbClr val="000000">
                      <a:alpha val="43137"/>
                    </a:srgbClr>
                  </a:outerShdw>
                </a:effectLst>
              </a:rPr>
              <a:t>market_segment_type</a:t>
            </a:r>
            <a:r>
              <a:rPr lang="en-GB" sz="2400" b="1" dirty="0">
                <a:solidFill>
                  <a:schemeClr val="bg1"/>
                </a:solidFill>
                <a:effectLst>
                  <a:outerShdw blurRad="38100" dist="38100" dir="2700000" algn="tl">
                    <a:srgbClr val="000000">
                      <a:alpha val="43137"/>
                    </a:srgbClr>
                  </a:outerShdw>
                </a:effectLst>
              </a:rPr>
              <a:t>, AVG(</a:t>
            </a:r>
            <a:r>
              <a:rPr lang="en-GB" sz="2400" b="1" dirty="0" err="1">
                <a:solidFill>
                  <a:schemeClr val="bg1"/>
                </a:solidFill>
                <a:effectLst>
                  <a:outerShdw blurRad="38100" dist="38100" dir="2700000" algn="tl">
                    <a:srgbClr val="000000">
                      <a:alpha val="43137"/>
                    </a:srgbClr>
                  </a:outerShdw>
                </a:effectLst>
              </a:rPr>
              <a:t>avg_price_per_room</a:t>
            </a:r>
            <a:r>
              <a:rPr lang="en-GB" sz="2400" b="1" dirty="0">
                <a:solidFill>
                  <a:schemeClr val="bg1"/>
                </a:solidFill>
                <a:effectLst>
                  <a:outerShdw blurRad="38100" dist="38100" dir="2700000" algn="tl">
                    <a:srgbClr val="000000">
                      <a:alpha val="43137"/>
                    </a:srgbClr>
                  </a:outerShdw>
                </a:effectLst>
              </a:rPr>
              <a:t>) AS </a:t>
            </a:r>
            <a:r>
              <a:rPr lang="en-GB" sz="2400" b="1" dirty="0" err="1">
                <a:solidFill>
                  <a:schemeClr val="bg1"/>
                </a:solidFill>
                <a:effectLst>
                  <a:outerShdw blurRad="38100" dist="38100" dir="2700000" algn="tl">
                    <a:srgbClr val="000000">
                      <a:alpha val="43137"/>
                    </a:srgbClr>
                  </a:outerShdw>
                </a:effectLst>
              </a:rPr>
              <a:t>avg_price</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GROUP BY </a:t>
            </a:r>
            <a:r>
              <a:rPr lang="en-GB" sz="2400" b="1" dirty="0" err="1">
                <a:solidFill>
                  <a:schemeClr val="bg1"/>
                </a:solidFill>
                <a:effectLst>
                  <a:outerShdw blurRad="38100" dist="38100" dir="2700000" algn="tl">
                    <a:srgbClr val="000000">
                      <a:alpha val="43137"/>
                    </a:srgbClr>
                  </a:outerShdw>
                </a:effectLst>
              </a:rPr>
              <a:t>market_segment_type</a:t>
            </a:r>
            <a:r>
              <a:rPr lang="en-GB" sz="2400" b="1" dirty="0">
                <a:solidFill>
                  <a:schemeClr val="bg1"/>
                </a:solidFill>
                <a:effectLst>
                  <a:outerShdw blurRad="38100" dist="38100" dir="2700000" algn="tl">
                    <a:srgbClr val="000000">
                      <a:alpha val="43137"/>
                    </a:srgbClr>
                  </a:outerShdw>
                </a:effectLst>
              </a:rPr>
              <a:t> ORDER BY </a:t>
            </a:r>
            <a:r>
              <a:rPr lang="en-GB" sz="2400" b="1" dirty="0" err="1">
                <a:solidFill>
                  <a:schemeClr val="bg1"/>
                </a:solidFill>
                <a:effectLst>
                  <a:outerShdw blurRad="38100" dist="38100" dir="2700000" algn="tl">
                    <a:srgbClr val="000000">
                      <a:alpha val="43137"/>
                    </a:srgbClr>
                  </a:outerShdw>
                </a:effectLst>
              </a:rPr>
              <a:t>avg_price</a:t>
            </a:r>
            <a:r>
              <a:rPr lang="en-GB" sz="2400" b="1" dirty="0">
                <a:solidFill>
                  <a:schemeClr val="bg1"/>
                </a:solidFill>
                <a:effectLst>
                  <a:outerShdw blurRad="38100" dist="38100" dir="2700000" algn="tl">
                    <a:srgbClr val="000000">
                      <a:alpha val="43137"/>
                    </a:srgbClr>
                  </a:outerShdw>
                </a:effectLst>
              </a:rPr>
              <a:t> DESC LIMIT 1;</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B2B98629-118C-DE40-77C6-62F9D8921BA1}"/>
              </a:ext>
            </a:extLst>
          </p:cNvPr>
          <p:cNvPicPr>
            <a:picLocks noChangeAspect="1"/>
          </p:cNvPicPr>
          <p:nvPr/>
        </p:nvPicPr>
        <p:blipFill>
          <a:blip r:embed="rId6"/>
          <a:stretch>
            <a:fillRect/>
          </a:stretch>
        </p:blipFill>
        <p:spPr>
          <a:xfrm>
            <a:off x="8149768" y="4375762"/>
            <a:ext cx="3600953" cy="857370"/>
          </a:xfrm>
          <a:prstGeom prst="rect">
            <a:avLst/>
          </a:prstGeom>
        </p:spPr>
      </p:pic>
      <p:pic>
        <p:nvPicPr>
          <p:cNvPr id="9" name="Audio 8">
            <a:hlinkClick r:id="" action="ppaction://media"/>
            <a:extLst>
              <a:ext uri="{FF2B5EF4-FFF2-40B4-BE49-F238E27FC236}">
                <a16:creationId xmlns:a16="http://schemas.microsoft.com/office/drawing/2014/main" id="{907A1CA4-B882-B4DD-59D2-86AA9178A72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19860475"/>
      </p:ext>
    </p:extLst>
  </p:cSld>
  <p:clrMapOvr>
    <a:masterClrMapping/>
  </p:clrMapOvr>
  <mc:AlternateContent xmlns:mc="http://schemas.openxmlformats.org/markup-compatibility/2006" xmlns:p14="http://schemas.microsoft.com/office/powerpoint/2010/main">
    <mc:Choice Requires="p14">
      <p:transition spd="slow" p14:dur="2000" advTm="11495"/>
    </mc:Choice>
    <mc:Fallback xmlns="">
      <p:transition spd="slow" advTm="11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C47AE88-F263-3B88-FC45-AC880A733FE5}"/>
              </a:ext>
            </a:extLst>
          </p:cNvPr>
          <p:cNvSpPr txBox="1"/>
          <p:nvPr/>
        </p:nvSpPr>
        <p:spPr>
          <a:xfrm>
            <a:off x="899651" y="1132690"/>
            <a:ext cx="10648335" cy="1015663"/>
          </a:xfrm>
          <a:prstGeom prst="rect">
            <a:avLst/>
          </a:prstGeom>
          <a:noFill/>
        </p:spPr>
        <p:txBody>
          <a:bodyPr wrap="square">
            <a:spAutoFit/>
          </a:bodyPr>
          <a:lstStyle/>
          <a:p>
            <a:r>
              <a:rPr lang="en-GB" sz="2000" dirty="0">
                <a:solidFill>
                  <a:schemeClr val="bg1"/>
                </a:solidFill>
              </a:rPr>
              <a:t>This analysis provides valuable insights into the booking patterns and preferences of hotel guests. By leveraging SQL queries to interrogate the dataset, the presentation uncovered the following key findings:</a:t>
            </a:r>
          </a:p>
        </p:txBody>
      </p:sp>
      <p:sp>
        <p:nvSpPr>
          <p:cNvPr id="6" name="TextBox 5">
            <a:extLst>
              <a:ext uri="{FF2B5EF4-FFF2-40B4-BE49-F238E27FC236}">
                <a16:creationId xmlns:a16="http://schemas.microsoft.com/office/drawing/2014/main" id="{6C160C4C-41E5-C867-C348-7BA1353BCB7F}"/>
              </a:ext>
            </a:extLst>
          </p:cNvPr>
          <p:cNvSpPr txBox="1"/>
          <p:nvPr/>
        </p:nvSpPr>
        <p:spPr>
          <a:xfrm>
            <a:off x="3175819" y="469821"/>
            <a:ext cx="6096000" cy="584775"/>
          </a:xfrm>
          <a:prstGeom prst="rect">
            <a:avLst/>
          </a:prstGeom>
          <a:noFill/>
        </p:spPr>
        <p:txBody>
          <a:bodyPr wrap="square">
            <a:spAutoFit/>
          </a:bodyPr>
          <a:lstStyle/>
          <a:p>
            <a:pPr algn="ctr"/>
            <a:r>
              <a:rPr lang="en-GB" sz="3200" b="1" dirty="0">
                <a:solidFill>
                  <a:schemeClr val="bg1"/>
                </a:solidFill>
                <a:effectLst>
                  <a:outerShdw blurRad="38100" dist="38100" dir="2700000" algn="tl">
                    <a:srgbClr val="000000">
                      <a:alpha val="43137"/>
                    </a:srgbClr>
                  </a:outerShdw>
                </a:effectLst>
                <a:latin typeface="+mj-lt"/>
              </a:rPr>
              <a:t>CONCLUSION</a:t>
            </a:r>
          </a:p>
        </p:txBody>
      </p:sp>
      <p:sp>
        <p:nvSpPr>
          <p:cNvPr id="8" name="TextBox 7">
            <a:extLst>
              <a:ext uri="{FF2B5EF4-FFF2-40B4-BE49-F238E27FC236}">
                <a16:creationId xmlns:a16="http://schemas.microsoft.com/office/drawing/2014/main" id="{BB929ADA-7B8B-926A-4529-19E4B5FFC558}"/>
              </a:ext>
            </a:extLst>
          </p:cNvPr>
          <p:cNvSpPr txBox="1"/>
          <p:nvPr/>
        </p:nvSpPr>
        <p:spPr>
          <a:xfrm>
            <a:off x="462115" y="2139404"/>
            <a:ext cx="11523406" cy="4204356"/>
          </a:xfrm>
          <a:prstGeom prst="rect">
            <a:avLst/>
          </a:prstGeom>
          <a:noFill/>
        </p:spPr>
        <p:txBody>
          <a:bodyPr wrap="square">
            <a:spAutoFit/>
          </a:bodyPr>
          <a:lstStyle/>
          <a:p>
            <a:pPr>
              <a:lnSpc>
                <a:spcPct val="150000"/>
              </a:lnSpc>
              <a:buFont typeface="+mj-lt"/>
              <a:buAutoNum type="arabicPeriod"/>
            </a:pPr>
            <a:r>
              <a:rPr lang="en-GB" b="1" dirty="0">
                <a:solidFill>
                  <a:schemeClr val="bg1"/>
                </a:solidFill>
              </a:rPr>
              <a:t>Reservation Volume</a:t>
            </a:r>
            <a:r>
              <a:rPr lang="en-GB" dirty="0">
                <a:solidFill>
                  <a:schemeClr val="bg1"/>
                </a:solidFill>
              </a:rPr>
              <a:t>: The hotel managed 700 reservations, with notable peaks and troughs across different months of the year.</a:t>
            </a:r>
          </a:p>
          <a:p>
            <a:pPr>
              <a:lnSpc>
                <a:spcPct val="150000"/>
              </a:lnSpc>
              <a:buFont typeface="+mj-lt"/>
              <a:buAutoNum type="arabicPeriod"/>
            </a:pPr>
            <a:r>
              <a:rPr lang="en-GB" b="1" dirty="0">
                <a:solidFill>
                  <a:schemeClr val="bg1"/>
                </a:solidFill>
              </a:rPr>
              <a:t>Guest Preferences</a:t>
            </a:r>
            <a:r>
              <a:rPr lang="en-GB" dirty="0">
                <a:solidFill>
                  <a:schemeClr val="bg1"/>
                </a:solidFill>
              </a:rPr>
              <a:t>: Meal Plan 1 emerged as the most popular choice among guests, while </a:t>
            </a:r>
            <a:r>
              <a:rPr lang="en-GB" dirty="0" err="1">
                <a:solidFill>
                  <a:schemeClr val="bg1"/>
                </a:solidFill>
              </a:rPr>
              <a:t>Room_Type</a:t>
            </a:r>
            <a:r>
              <a:rPr lang="en-GB" dirty="0">
                <a:solidFill>
                  <a:schemeClr val="bg1"/>
                </a:solidFill>
              </a:rPr>
              <a:t> 1 was the most booked room type.</a:t>
            </a:r>
          </a:p>
          <a:p>
            <a:pPr>
              <a:lnSpc>
                <a:spcPct val="150000"/>
              </a:lnSpc>
              <a:buFont typeface="+mj-lt"/>
              <a:buAutoNum type="arabicPeriod"/>
            </a:pPr>
            <a:r>
              <a:rPr lang="en-GB" b="1" dirty="0">
                <a:solidFill>
                  <a:schemeClr val="bg1"/>
                </a:solidFill>
              </a:rPr>
              <a:t>Pricing Insights</a:t>
            </a:r>
            <a:r>
              <a:rPr lang="en-GB" dirty="0">
                <a:solidFill>
                  <a:schemeClr val="bg1"/>
                </a:solidFill>
              </a:rPr>
              <a:t>: The average price per room for reservations involving children was higher than the general average, highlighting the potential for targeted family-oriented pricing strategies.</a:t>
            </a:r>
          </a:p>
          <a:p>
            <a:pPr>
              <a:lnSpc>
                <a:spcPct val="150000"/>
              </a:lnSpc>
              <a:buFont typeface="+mj-lt"/>
              <a:buAutoNum type="arabicPeriod"/>
            </a:pPr>
            <a:r>
              <a:rPr lang="en-GB" b="1" dirty="0">
                <a:solidFill>
                  <a:schemeClr val="bg1"/>
                </a:solidFill>
              </a:rPr>
              <a:t>Booking Behaviour</a:t>
            </a:r>
            <a:r>
              <a:rPr lang="en-GB" dirty="0">
                <a:solidFill>
                  <a:schemeClr val="bg1"/>
                </a:solidFill>
              </a:rPr>
              <a:t>: The lead time for reservations varied significantly, with the longest lead time being 443 days, indicating that some guests plan their stays well in advance.</a:t>
            </a:r>
          </a:p>
          <a:p>
            <a:pPr>
              <a:lnSpc>
                <a:spcPct val="150000"/>
              </a:lnSpc>
              <a:buFont typeface="+mj-lt"/>
              <a:buAutoNum type="arabicPeriod"/>
            </a:pPr>
            <a:r>
              <a:rPr lang="en-GB" b="1" dirty="0">
                <a:solidFill>
                  <a:schemeClr val="bg1"/>
                </a:solidFill>
              </a:rPr>
              <a:t>Market Segments</a:t>
            </a:r>
            <a:r>
              <a:rPr lang="en-GB" dirty="0">
                <a:solidFill>
                  <a:schemeClr val="bg1"/>
                </a:solidFill>
              </a:rPr>
              <a:t>: The online market segment not only accounted for most bookings but also generated the highest average price per room, underscoring the importance of a strong online presence and effective digital marketing.</a:t>
            </a:r>
          </a:p>
        </p:txBody>
      </p:sp>
      <p:pic>
        <p:nvPicPr>
          <p:cNvPr id="15" name="Audio 14">
            <a:hlinkClick r:id="" action="ppaction://media"/>
            <a:extLst>
              <a:ext uri="{FF2B5EF4-FFF2-40B4-BE49-F238E27FC236}">
                <a16:creationId xmlns:a16="http://schemas.microsoft.com/office/drawing/2014/main" id="{8E1F3B3D-7698-346D-09B9-5F4968ADD34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2866335"/>
      </p:ext>
    </p:extLst>
  </p:cSld>
  <p:clrMapOvr>
    <a:masterClrMapping/>
  </p:clrMapOvr>
  <mc:AlternateContent xmlns:mc="http://schemas.openxmlformats.org/markup-compatibility/2006" xmlns:p14="http://schemas.microsoft.com/office/powerpoint/2010/main">
    <mc:Choice Requires="p14">
      <p:transition spd="slow" p14:dur="2000" advTm="18435"/>
    </mc:Choice>
    <mc:Fallback xmlns="">
      <p:transition spd="slow" advTm="18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ell on a counter&#10;&#10;Description automatically generated">
            <a:extLst>
              <a:ext uri="{FF2B5EF4-FFF2-40B4-BE49-F238E27FC236}">
                <a16:creationId xmlns:a16="http://schemas.microsoft.com/office/drawing/2014/main" id="{1AF7584D-FA97-8C3D-5977-E1CC60373092}"/>
              </a:ext>
            </a:extLst>
          </p:cNvPr>
          <p:cNvPicPr>
            <a:picLocks noChangeAspect="1"/>
          </p:cNvPicPr>
          <p:nvPr/>
        </p:nvPicPr>
        <p:blipFill rotWithShape="1">
          <a:blip r:embed="rId5">
            <a:alphaModFix amt="40000"/>
          </a:blip>
          <a:srcRect/>
          <a:stretch/>
        </p:blipFill>
        <p:spPr>
          <a:xfrm>
            <a:off x="20" y="10"/>
            <a:ext cx="12191979" cy="6857990"/>
          </a:xfrm>
          <a:prstGeom prst="rect">
            <a:avLst/>
          </a:prstGeom>
        </p:spPr>
      </p:pic>
      <p:sp>
        <p:nvSpPr>
          <p:cNvPr id="2" name="Title 1"/>
          <p:cNvSpPr>
            <a:spLocks noGrp="1"/>
          </p:cNvSpPr>
          <p:nvPr>
            <p:ph type="title"/>
          </p:nvPr>
        </p:nvSpPr>
        <p:spPr>
          <a:xfrm>
            <a:off x="640080" y="853673"/>
            <a:ext cx="4023360" cy="5004794"/>
          </a:xfrm>
        </p:spPr>
        <p:txBody>
          <a:bodyPr>
            <a:normAutofit/>
          </a:bodyPr>
          <a:lstStyle/>
          <a:p>
            <a:r>
              <a:rPr lang="en-IN" sz="5400">
                <a:ln w="22225">
                  <a:solidFill>
                    <a:srgbClr val="FFFFFF"/>
                  </a:solidFill>
                </a:ln>
                <a:solidFill>
                  <a:schemeClr val="bg1"/>
                </a:solidFill>
                <a:effectLst>
                  <a:outerShdw blurRad="38100" dist="38100" dir="2700000" algn="tl">
                    <a:srgbClr val="000000">
                      <a:alpha val="43137"/>
                    </a:srgbClr>
                  </a:outerShdw>
                </a:effectLst>
              </a:rPr>
              <a:t>Purpose of the Analysis</a:t>
            </a:r>
          </a:p>
        </p:txBody>
      </p:sp>
      <p:sp>
        <p:nvSpPr>
          <p:cNvPr id="3" name="Content Placeholder 2"/>
          <p:cNvSpPr>
            <a:spLocks noGrp="1"/>
          </p:cNvSpPr>
          <p:nvPr>
            <p:ph idx="1"/>
          </p:nvPr>
        </p:nvSpPr>
        <p:spPr>
          <a:xfrm>
            <a:off x="5599083" y="853673"/>
            <a:ext cx="5715000" cy="5004794"/>
          </a:xfrm>
        </p:spPr>
        <p:txBody>
          <a:bodyPr anchor="ctr">
            <a:normAutofit/>
          </a:bodyPr>
          <a:lstStyle/>
          <a:p>
            <a:pPr marL="0" indent="0">
              <a:buNone/>
            </a:pPr>
            <a:r>
              <a:rPr lang="en-GB" sz="2200" dirty="0">
                <a:solidFill>
                  <a:schemeClr val="bg1"/>
                </a:solidFill>
              </a:rPr>
              <a:t>The purpose of this analysis is to leverage SQL for extracting meaningful insights from a hotel reservation dataset. This will help in understanding guest preferences, booking trends, and other key factors that impact the hotel's operations.</a:t>
            </a:r>
          </a:p>
        </p:txBody>
      </p:sp>
      <p:sp>
        <p:nvSpPr>
          <p:cNvPr id="45" name="sketch box">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47625">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E10B7141-2817-D3DB-D30D-BF4A8CB0DE4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9011"/>
    </mc:Choice>
    <mc:Fallback xmlns="">
      <p:transition spd="slow" advTm="190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C160C4C-41E5-C867-C348-7BA1353BCB7F}"/>
              </a:ext>
            </a:extLst>
          </p:cNvPr>
          <p:cNvSpPr txBox="1"/>
          <p:nvPr/>
        </p:nvSpPr>
        <p:spPr>
          <a:xfrm>
            <a:off x="2767780" y="751545"/>
            <a:ext cx="6656439" cy="584775"/>
          </a:xfrm>
          <a:prstGeom prst="rect">
            <a:avLst/>
          </a:prstGeom>
          <a:noFill/>
        </p:spPr>
        <p:txBody>
          <a:bodyPr wrap="square">
            <a:spAutoFit/>
          </a:bodyPr>
          <a:lstStyle/>
          <a:p>
            <a:pPr algn="ctr"/>
            <a:r>
              <a:rPr lang="en-GB" sz="3200" b="1" dirty="0">
                <a:solidFill>
                  <a:schemeClr val="bg1"/>
                </a:solidFill>
                <a:effectLst>
                  <a:outerShdw blurRad="38100" dist="38100" dir="2700000" algn="tl">
                    <a:srgbClr val="000000">
                      <a:alpha val="43137"/>
                    </a:srgbClr>
                  </a:outerShdw>
                </a:effectLst>
                <a:latin typeface="+mj-lt"/>
              </a:rPr>
              <a:t>CONCLUSION</a:t>
            </a:r>
          </a:p>
        </p:txBody>
      </p:sp>
      <p:sp>
        <p:nvSpPr>
          <p:cNvPr id="10" name="TextBox 9">
            <a:extLst>
              <a:ext uri="{FF2B5EF4-FFF2-40B4-BE49-F238E27FC236}">
                <a16:creationId xmlns:a16="http://schemas.microsoft.com/office/drawing/2014/main" id="{1B840632-2D1D-3548-7539-D08600AC6804}"/>
              </a:ext>
            </a:extLst>
          </p:cNvPr>
          <p:cNvSpPr txBox="1"/>
          <p:nvPr/>
        </p:nvSpPr>
        <p:spPr>
          <a:xfrm>
            <a:off x="904568" y="1838574"/>
            <a:ext cx="10962968" cy="1200329"/>
          </a:xfrm>
          <a:prstGeom prst="rect">
            <a:avLst/>
          </a:prstGeom>
          <a:noFill/>
        </p:spPr>
        <p:txBody>
          <a:bodyPr wrap="square">
            <a:spAutoFit/>
          </a:bodyPr>
          <a:lstStyle/>
          <a:p>
            <a:r>
              <a:rPr lang="en-GB" dirty="0">
                <a:solidFill>
                  <a:schemeClr val="bg1"/>
                </a:solidFill>
              </a:rPr>
              <a:t>These insights can help the hotel management in optimizing their operations, enhancing guest satisfaction, and implementing targeted marketing strategies to drive revenue growth. By understanding guest behaviours and preferences, the hotel can tailor its services to meet the evolving needs of its clientele, ultimately ensuring a superior guest experience and sustained business success.</a:t>
            </a:r>
          </a:p>
        </p:txBody>
      </p:sp>
      <p:pic>
        <p:nvPicPr>
          <p:cNvPr id="9" name="Picture 8" descr="A black background with a black square&#10;&#10;Description automatically generated with medium confidence">
            <a:extLst>
              <a:ext uri="{FF2B5EF4-FFF2-40B4-BE49-F238E27FC236}">
                <a16:creationId xmlns:a16="http://schemas.microsoft.com/office/drawing/2014/main" id="{AFCABBB2-5482-FE52-3AD3-BE734DEA9F3D}"/>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1572393" y="3541157"/>
            <a:ext cx="4730084" cy="2691813"/>
          </a:xfrm>
          <a:prstGeom prst="rect">
            <a:avLst/>
          </a:prstGeom>
        </p:spPr>
      </p:pic>
      <p:pic>
        <p:nvPicPr>
          <p:cNvPr id="8" name="Audio 7">
            <a:hlinkClick r:id="" action="ppaction://media"/>
            <a:extLst>
              <a:ext uri="{FF2B5EF4-FFF2-40B4-BE49-F238E27FC236}">
                <a16:creationId xmlns:a16="http://schemas.microsoft.com/office/drawing/2014/main" id="{C0311E7C-5790-EC0D-0326-B696ECF4738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53342414"/>
      </p:ext>
    </p:extLst>
  </p:cSld>
  <p:clrMapOvr>
    <a:masterClrMapping/>
  </p:clrMapOvr>
  <mc:AlternateContent xmlns:mc="http://schemas.openxmlformats.org/markup-compatibility/2006" xmlns:p14="http://schemas.microsoft.com/office/powerpoint/2010/main">
    <mc:Choice Requires="p14">
      <p:transition spd="slow" p14:dur="2000" advTm="9484"/>
    </mc:Choice>
    <mc:Fallback xmlns="">
      <p:transition spd="slow" advTm="9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Calculator, pen, compass, money and a paper with graphs printed on it">
            <a:extLst>
              <a:ext uri="{FF2B5EF4-FFF2-40B4-BE49-F238E27FC236}">
                <a16:creationId xmlns:a16="http://schemas.microsoft.com/office/drawing/2014/main" id="{7411FE48-41CA-D884-A57D-0C5F3FB95F37}"/>
              </a:ext>
            </a:extLst>
          </p:cNvPr>
          <p:cNvPicPr>
            <a:picLocks noChangeAspect="1"/>
          </p:cNvPicPr>
          <p:nvPr/>
        </p:nvPicPr>
        <p:blipFill rotWithShape="1">
          <a:blip r:embed="rId5">
            <a:alphaModFix amt="40000"/>
          </a:blip>
          <a:srcRect b="6639"/>
          <a:stretch/>
        </p:blipFill>
        <p:spPr>
          <a:xfrm>
            <a:off x="20" y="1"/>
            <a:ext cx="12191980" cy="6857999"/>
          </a:xfrm>
          <a:prstGeom prst="rect">
            <a:avLst/>
          </a:prstGeom>
        </p:spPr>
      </p:pic>
      <p:sp>
        <p:nvSpPr>
          <p:cNvPr id="2" name="Title 1"/>
          <p:cNvSpPr>
            <a:spLocks noGrp="1"/>
          </p:cNvSpPr>
          <p:nvPr>
            <p:ph type="title"/>
          </p:nvPr>
        </p:nvSpPr>
        <p:spPr>
          <a:xfrm>
            <a:off x="841249" y="941832"/>
            <a:ext cx="10506456" cy="2057400"/>
          </a:xfrm>
        </p:spPr>
        <p:txBody>
          <a:bodyPr anchor="b">
            <a:normAutofit/>
          </a:bodyPr>
          <a:lstStyle/>
          <a:p>
            <a:r>
              <a:rPr lang="en-IN" sz="5000">
                <a:ln w="22225">
                  <a:solidFill>
                    <a:srgbClr val="FFFFFF"/>
                  </a:solidFill>
                </a:ln>
                <a:solidFill>
                  <a:schemeClr val="bg1"/>
                </a:solidFill>
                <a:effectLst>
                  <a:outerShdw blurRad="38100" dist="38100" dir="2700000" algn="tl">
                    <a:srgbClr val="000000">
                      <a:alpha val="43137"/>
                    </a:srgbClr>
                  </a:outerShdw>
                </a:effectLst>
              </a:rPr>
              <a:t>Overview of the Dataset</a:t>
            </a:r>
          </a:p>
        </p:txBody>
      </p:sp>
      <p:sp>
        <p:nvSpPr>
          <p:cNvPr id="31" name="Rectangle 3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841248" y="3502152"/>
            <a:ext cx="10506456" cy="2670048"/>
          </a:xfrm>
        </p:spPr>
        <p:txBody>
          <a:bodyPr>
            <a:normAutofit/>
          </a:bodyPr>
          <a:lstStyle/>
          <a:p>
            <a:pPr marL="0" indent="0">
              <a:buNone/>
            </a:pPr>
            <a:r>
              <a:rPr lang="en-GB" sz="2000" dirty="0">
                <a:solidFill>
                  <a:schemeClr val="bg1"/>
                </a:solidFill>
              </a:rPr>
              <a:t>The dataset includes various attributes such as Booking ID, number of adults and children, number of weekend and weeknights, meal plan chosen, room type reserved, lead time, arrival date, market segment type, average price per room, and booking status.</a:t>
            </a:r>
          </a:p>
        </p:txBody>
      </p:sp>
      <p:pic>
        <p:nvPicPr>
          <p:cNvPr id="8" name="Audio 7">
            <a:hlinkClick r:id="" action="ppaction://media"/>
            <a:extLst>
              <a:ext uri="{FF2B5EF4-FFF2-40B4-BE49-F238E27FC236}">
                <a16:creationId xmlns:a16="http://schemas.microsoft.com/office/drawing/2014/main" id="{0FFFE22B-9300-2DCA-01D4-1F5D00B12DC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464"/>
    </mc:Choice>
    <mc:Fallback xmlns="">
      <p:transition spd="slow" advTm="18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1: What is the total number of reservations in the dataset?</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88258" y="2922033"/>
            <a:ext cx="6469626" cy="1807867"/>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t>
            </a:r>
            <a:r>
              <a:rPr lang="en-GB" sz="2400" dirty="0">
                <a:solidFill>
                  <a:schemeClr val="bg1"/>
                </a:solidFill>
                <a:effectLst>
                  <a:outerShdw blurRad="38100" dist="38100" dir="2700000" algn="tl">
                    <a:srgbClr val="000000">
                      <a:alpha val="43137"/>
                    </a:srgbClr>
                  </a:outerShdw>
                </a:effectLst>
              </a:rPr>
              <a:t>COUNT(</a:t>
            </a:r>
            <a:r>
              <a:rPr lang="en-GB" sz="2400" dirty="0" err="1">
                <a:solidFill>
                  <a:schemeClr val="bg1"/>
                </a:solidFill>
                <a:effectLst>
                  <a:outerShdw blurRad="38100" dist="38100" dir="2700000" algn="tl">
                    <a:srgbClr val="000000">
                      <a:alpha val="43137"/>
                    </a:srgbClr>
                  </a:outerShdw>
                </a:effectLst>
              </a:rPr>
              <a:t>Booking_ID</a:t>
            </a:r>
            <a:r>
              <a:rPr lang="en-GB" sz="2400" dirty="0">
                <a:solidFill>
                  <a:schemeClr val="bg1"/>
                </a:solidFill>
                <a:effectLst>
                  <a:outerShdw blurRad="38100" dist="38100" dir="2700000" algn="tl">
                    <a:srgbClr val="000000">
                      <a:alpha val="43137"/>
                    </a:srgbClr>
                  </a:outerShdw>
                </a:effectLst>
              </a:rPr>
              <a:t>) </a:t>
            </a:r>
            <a:r>
              <a:rPr lang="en-GB" sz="2400" b="1" dirty="0">
                <a:solidFill>
                  <a:schemeClr val="bg1"/>
                </a:solidFill>
                <a:effectLst>
                  <a:outerShdw blurRad="38100" dist="38100" dir="2700000" algn="tl">
                    <a:srgbClr val="000000">
                      <a:alpha val="43137"/>
                    </a:srgbClr>
                  </a:outerShdw>
                </a:effectLst>
              </a:rPr>
              <a:t>AS</a:t>
            </a:r>
            <a:r>
              <a:rPr lang="en-GB" sz="2400" dirty="0">
                <a:solidFill>
                  <a:schemeClr val="bg1"/>
                </a:solidFill>
                <a:effectLst>
                  <a:outerShdw blurRad="38100" dist="38100" dir="2700000" algn="tl">
                    <a:srgbClr val="000000">
                      <a:alpha val="43137"/>
                    </a:srgbClr>
                  </a:outerShdw>
                </a:effectLst>
              </a:rPr>
              <a:t> </a:t>
            </a:r>
            <a:r>
              <a:rPr lang="en-GB" sz="2400" dirty="0" err="1">
                <a:solidFill>
                  <a:schemeClr val="bg1"/>
                </a:solidFill>
                <a:effectLst>
                  <a:outerShdw blurRad="38100" dist="38100" dir="2700000" algn="tl">
                    <a:srgbClr val="000000">
                      <a:alpha val="43137"/>
                    </a:srgbClr>
                  </a:outerShdw>
                </a:effectLst>
              </a:rPr>
              <a:t>total_reservations</a:t>
            </a:r>
            <a:r>
              <a:rPr lang="en-GB" sz="2400"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a:t>
            </a:r>
            <a:r>
              <a:rPr lang="en-GB" sz="2400" dirty="0">
                <a:solidFill>
                  <a:schemeClr val="bg1"/>
                </a:solidFill>
                <a:effectLst>
                  <a:outerShdw blurRad="38100" dist="38100" dir="2700000" algn="tl">
                    <a:srgbClr val="000000">
                      <a:alpha val="43137"/>
                    </a:srgbClr>
                  </a:outerShdw>
                </a:effectLst>
              </a:rPr>
              <a:t> `hotel reservation dataset’;</a:t>
            </a:r>
            <a:endParaRPr lang="en-US" sz="2400" dirty="0">
              <a:solidFill>
                <a:schemeClr val="bg1"/>
              </a:solidFill>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F0D12881-9331-2FFB-8C8C-2CEEE0448947}"/>
              </a:ext>
            </a:extLst>
          </p:cNvPr>
          <p:cNvPicPr>
            <a:picLocks noChangeAspect="1"/>
          </p:cNvPicPr>
          <p:nvPr/>
        </p:nvPicPr>
        <p:blipFill>
          <a:blip r:embed="rId6"/>
          <a:stretch>
            <a:fillRect/>
          </a:stretch>
        </p:blipFill>
        <p:spPr>
          <a:xfrm>
            <a:off x="8810224" y="3292842"/>
            <a:ext cx="2144477" cy="1066248"/>
          </a:xfrm>
          <a:prstGeom prst="rect">
            <a:avLst/>
          </a:prstGeom>
        </p:spPr>
      </p:pic>
      <p:pic>
        <p:nvPicPr>
          <p:cNvPr id="18" name="Audio 17">
            <a:hlinkClick r:id="" action="ppaction://media"/>
            <a:extLst>
              <a:ext uri="{FF2B5EF4-FFF2-40B4-BE49-F238E27FC236}">
                <a16:creationId xmlns:a16="http://schemas.microsoft.com/office/drawing/2014/main" id="{58474F27-5589-5447-3052-018B063669F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28728199"/>
      </p:ext>
    </p:extLst>
  </p:cSld>
  <p:clrMapOvr>
    <a:masterClrMapping/>
  </p:clrMapOvr>
  <mc:AlternateContent xmlns:mc="http://schemas.openxmlformats.org/markup-compatibility/2006" xmlns:p14="http://schemas.microsoft.com/office/powerpoint/2010/main">
    <mc:Choice Requires="p14">
      <p:transition spd="slow" p14:dur="2000" advTm="12841"/>
    </mc:Choice>
    <mc:Fallback xmlns="">
      <p:transition spd="slow" advTm="12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2: Which meal plan is the most popular among guests?</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825909" y="2322265"/>
            <a:ext cx="9183330" cy="3469861"/>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t>
            </a:r>
            <a:r>
              <a:rPr lang="en-GB" sz="2400" b="1" dirty="0" err="1">
                <a:solidFill>
                  <a:schemeClr val="bg1"/>
                </a:solidFill>
                <a:effectLst>
                  <a:outerShdw blurRad="38100" dist="38100" dir="2700000" algn="tl">
                    <a:srgbClr val="000000">
                      <a:alpha val="43137"/>
                    </a:srgbClr>
                  </a:outerShdw>
                </a:effectLst>
              </a:rPr>
              <a:t>type_of_meal_plan</a:t>
            </a:r>
            <a:r>
              <a:rPr lang="en-GB" sz="2400" b="1" dirty="0">
                <a:solidFill>
                  <a:schemeClr val="bg1"/>
                </a:solidFill>
                <a:effectLst>
                  <a:outerShdw blurRad="38100" dist="38100" dir="2700000" algn="tl">
                    <a:srgbClr val="000000">
                      <a:alpha val="43137"/>
                    </a:srgbClr>
                  </a:outerShdw>
                </a:effectLst>
              </a:rPr>
              <a:t>, COUNT(</a:t>
            </a:r>
            <a:r>
              <a:rPr lang="en-GB" sz="2400" b="1" dirty="0" err="1">
                <a:solidFill>
                  <a:schemeClr val="bg1"/>
                </a:solidFill>
                <a:effectLst>
                  <a:outerShdw blurRad="38100" dist="38100" dir="2700000" algn="tl">
                    <a:srgbClr val="000000">
                      <a:alpha val="43137"/>
                    </a:srgbClr>
                  </a:outerShdw>
                </a:effectLst>
              </a:rPr>
              <a:t>type_of_meal_plan</a:t>
            </a:r>
            <a:r>
              <a:rPr lang="en-GB" sz="2400" b="1" dirty="0">
                <a:solidFill>
                  <a:schemeClr val="bg1"/>
                </a:solidFill>
                <a:effectLst>
                  <a:outerShdw blurRad="38100" dist="38100" dir="2700000" algn="tl">
                    <a:srgbClr val="000000">
                      <a:alpha val="43137"/>
                    </a:srgbClr>
                  </a:outerShdw>
                </a:effectLst>
              </a:rPr>
              <a:t>) AS popularity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GROUP BY </a:t>
            </a:r>
            <a:r>
              <a:rPr lang="en-GB" sz="2400" b="1" dirty="0" err="1">
                <a:solidFill>
                  <a:schemeClr val="bg1"/>
                </a:solidFill>
                <a:effectLst>
                  <a:outerShdw blurRad="38100" dist="38100" dir="2700000" algn="tl">
                    <a:srgbClr val="000000">
                      <a:alpha val="43137"/>
                    </a:srgbClr>
                  </a:outerShdw>
                </a:effectLst>
              </a:rPr>
              <a:t>type_of_meal_plan</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ORDER BY popularity DESC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LIMIT 1;</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 menu&#10;&#10;Description automatically generated">
            <a:extLst>
              <a:ext uri="{FF2B5EF4-FFF2-40B4-BE49-F238E27FC236}">
                <a16:creationId xmlns:a16="http://schemas.microsoft.com/office/drawing/2014/main" id="{2C403FED-C86A-9DAA-6C38-61A8575C5D03}"/>
              </a:ext>
            </a:extLst>
          </p:cNvPr>
          <p:cNvPicPr>
            <a:picLocks noChangeAspect="1"/>
          </p:cNvPicPr>
          <p:nvPr/>
        </p:nvPicPr>
        <p:blipFill>
          <a:blip r:embed="rId6"/>
          <a:stretch>
            <a:fillRect/>
          </a:stretch>
        </p:blipFill>
        <p:spPr>
          <a:xfrm>
            <a:off x="7904128" y="4057195"/>
            <a:ext cx="3532820" cy="1285892"/>
          </a:xfrm>
          <a:prstGeom prst="rect">
            <a:avLst/>
          </a:prstGeom>
        </p:spPr>
      </p:pic>
      <p:pic>
        <p:nvPicPr>
          <p:cNvPr id="12" name="Audio 11">
            <a:hlinkClick r:id="" action="ppaction://media"/>
            <a:extLst>
              <a:ext uri="{FF2B5EF4-FFF2-40B4-BE49-F238E27FC236}">
                <a16:creationId xmlns:a16="http://schemas.microsoft.com/office/drawing/2014/main" id="{76DDC236-98E4-0A92-3069-CA2951B4152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05017740"/>
      </p:ext>
    </p:extLst>
  </p:cSld>
  <p:clrMapOvr>
    <a:masterClrMapping/>
  </p:clrMapOvr>
  <mc:AlternateContent xmlns:mc="http://schemas.openxmlformats.org/markup-compatibility/2006" xmlns:p14="http://schemas.microsoft.com/office/powerpoint/2010/main">
    <mc:Choice Requires="p14">
      <p:transition spd="slow" p14:dur="2000" advTm="14739"/>
    </mc:Choice>
    <mc:Fallback xmlns="">
      <p:transition spd="slow" advTm="14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effectLst>
                  <a:outerShdw blurRad="38100" dist="38100" dir="2700000" algn="tl">
                    <a:srgbClr val="000000">
                      <a:alpha val="43137"/>
                    </a:srgbClr>
                  </a:outerShdw>
                </a:effectLst>
              </a:rPr>
              <a:t>Question 3: What is the average price per room for reservations involving children?</a:t>
            </a:r>
            <a:endParaRPr lang="en-IN"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705723"/>
            <a:ext cx="9183330" cy="2361865"/>
          </a:xfrm>
          <a:prstGeom prst="rect">
            <a:avLst/>
          </a:prstGeom>
          <a:noFill/>
        </p:spPr>
        <p:txBody>
          <a:bodyPr wrap="square">
            <a:spAutoFit/>
          </a:bodyPr>
          <a:lstStyle/>
          <a:p>
            <a:pPr marL="0" indent="0" algn="ctr" defTabSz="914400">
              <a:lnSpc>
                <a:spcPct val="90000"/>
              </a:lnSpc>
              <a:buNone/>
            </a:pPr>
            <a:r>
              <a:rPr lang="en-US" sz="2400" b="1" dirty="0">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effectLst>
                <a:outerShdw blurRad="38100" dist="38100" dir="2700000" algn="tl">
                  <a:srgbClr val="000000">
                    <a:alpha val="43137"/>
                  </a:srgbClr>
                </a:outerShdw>
              </a:effectLst>
            </a:endParaRPr>
          </a:p>
          <a:p>
            <a:pPr marL="0" indent="0" defTabSz="914400">
              <a:lnSpc>
                <a:spcPct val="150000"/>
              </a:lnSpc>
              <a:buNone/>
            </a:pPr>
            <a:r>
              <a:rPr lang="en-GB" sz="2400" b="1" dirty="0">
                <a:effectLst>
                  <a:outerShdw blurRad="38100" dist="38100" dir="2700000" algn="tl">
                    <a:srgbClr val="000000">
                      <a:alpha val="43137"/>
                    </a:srgbClr>
                  </a:outerShdw>
                </a:effectLst>
              </a:rPr>
              <a:t>SELECT AVG(</a:t>
            </a:r>
            <a:r>
              <a:rPr lang="en-GB" sz="2400" b="1" dirty="0" err="1">
                <a:effectLst>
                  <a:outerShdw blurRad="38100" dist="38100" dir="2700000" algn="tl">
                    <a:srgbClr val="000000">
                      <a:alpha val="43137"/>
                    </a:srgbClr>
                  </a:outerShdw>
                </a:effectLst>
              </a:rPr>
              <a:t>avg_price_per_room</a:t>
            </a:r>
            <a:r>
              <a:rPr lang="en-GB" sz="2400" b="1" dirty="0">
                <a:effectLst>
                  <a:outerShdw blurRad="38100" dist="38100" dir="2700000" algn="tl">
                    <a:srgbClr val="000000">
                      <a:alpha val="43137"/>
                    </a:srgbClr>
                  </a:outerShdw>
                </a:effectLst>
              </a:rPr>
              <a:t>) AS </a:t>
            </a:r>
            <a:r>
              <a:rPr lang="en-GB" sz="2400" b="1" dirty="0" err="1">
                <a:effectLst>
                  <a:outerShdw blurRad="38100" dist="38100" dir="2700000" algn="tl">
                    <a:srgbClr val="000000">
                      <a:alpha val="43137"/>
                    </a:srgbClr>
                  </a:outerShdw>
                </a:effectLst>
              </a:rPr>
              <a:t>average_price</a:t>
            </a:r>
            <a:r>
              <a:rPr lang="en-GB" sz="2400" b="1" dirty="0">
                <a:effectLst>
                  <a:outerShdw blurRad="38100" dist="38100" dir="2700000" algn="tl">
                    <a:srgbClr val="000000">
                      <a:alpha val="43137"/>
                    </a:srgbClr>
                  </a:outerShdw>
                </a:effectLst>
              </a:rPr>
              <a:t> </a:t>
            </a:r>
          </a:p>
          <a:p>
            <a:pPr marL="0" indent="0" defTabSz="914400">
              <a:lnSpc>
                <a:spcPct val="150000"/>
              </a:lnSpc>
              <a:buNone/>
            </a:pPr>
            <a:r>
              <a:rPr lang="en-GB" sz="2400" b="1" dirty="0">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effectLst>
                  <a:outerShdw blurRad="38100" dist="38100" dir="2700000" algn="tl">
                    <a:srgbClr val="000000">
                      <a:alpha val="43137"/>
                    </a:srgbClr>
                  </a:outerShdw>
                </a:effectLst>
              </a:rPr>
              <a:t>WHERE </a:t>
            </a:r>
            <a:r>
              <a:rPr lang="en-GB" sz="2400" b="1" dirty="0" err="1">
                <a:effectLst>
                  <a:outerShdw blurRad="38100" dist="38100" dir="2700000" algn="tl">
                    <a:srgbClr val="000000">
                      <a:alpha val="43137"/>
                    </a:srgbClr>
                  </a:outerShdw>
                </a:effectLst>
              </a:rPr>
              <a:t>no_of_children</a:t>
            </a:r>
            <a:r>
              <a:rPr lang="en-GB" sz="2400" b="1" dirty="0">
                <a:effectLst>
                  <a:outerShdw blurRad="38100" dist="38100" dir="2700000" algn="tl">
                    <a:srgbClr val="000000">
                      <a:alpha val="43137"/>
                    </a:srgbClr>
                  </a:outerShdw>
                </a:effectLst>
              </a:rPr>
              <a:t> &gt; 0;</a:t>
            </a:r>
            <a:endParaRPr lang="en-US" sz="2400" dirty="0">
              <a:effectLst>
                <a:outerShdw blurRad="38100" dist="38100" dir="2700000" algn="tl">
                  <a:srgbClr val="000000">
                    <a:alpha val="43137"/>
                  </a:srgbClr>
                </a:outerShdw>
              </a:effectLst>
            </a:endParaRPr>
          </a:p>
        </p:txBody>
      </p:sp>
      <p:pic>
        <p:nvPicPr>
          <p:cNvPr id="5" name="Picture 4" descr="A screenshot of a number&#10;&#10;Description automatically generated">
            <a:extLst>
              <a:ext uri="{FF2B5EF4-FFF2-40B4-BE49-F238E27FC236}">
                <a16:creationId xmlns:a16="http://schemas.microsoft.com/office/drawing/2014/main" id="{668FA85E-3B3E-8558-D611-C3ECA212B29A}"/>
              </a:ext>
            </a:extLst>
          </p:cNvPr>
          <p:cNvPicPr>
            <a:picLocks noChangeAspect="1"/>
          </p:cNvPicPr>
          <p:nvPr/>
        </p:nvPicPr>
        <p:blipFill>
          <a:blip r:embed="rId6"/>
          <a:stretch>
            <a:fillRect/>
          </a:stretch>
        </p:blipFill>
        <p:spPr>
          <a:xfrm>
            <a:off x="8247908" y="3886655"/>
            <a:ext cx="2740634" cy="1240106"/>
          </a:xfrm>
          <a:prstGeom prst="rect">
            <a:avLst/>
          </a:prstGeom>
        </p:spPr>
      </p:pic>
      <p:pic>
        <p:nvPicPr>
          <p:cNvPr id="19" name="Audio 18">
            <a:hlinkClick r:id="" action="ppaction://media"/>
            <a:extLst>
              <a:ext uri="{FF2B5EF4-FFF2-40B4-BE49-F238E27FC236}">
                <a16:creationId xmlns:a16="http://schemas.microsoft.com/office/drawing/2014/main" id="{CCD10CDB-2CFE-8B2D-297C-CABF5BAD074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196649"/>
      </p:ext>
    </p:extLst>
  </p:cSld>
  <p:clrMapOvr>
    <a:masterClrMapping/>
  </p:clrMapOvr>
  <mc:AlternateContent xmlns:mc="http://schemas.openxmlformats.org/markup-compatibility/2006" xmlns:p14="http://schemas.microsoft.com/office/powerpoint/2010/main">
    <mc:Choice Requires="p14">
      <p:transition spd="slow" p14:dur="2000" advTm="15215"/>
    </mc:Choice>
    <mc:Fallback xmlns="">
      <p:transition spd="slow" advTm="15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a:noFill/>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4: How many reservations were made for the year 2018?</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09600" y="2705723"/>
            <a:ext cx="9183330" cy="2361865"/>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COUNT(*) AS reservations_2018_count</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WHERE YEAR(STR_TO_DATE(</a:t>
            </a:r>
            <a:r>
              <a:rPr lang="en-GB" sz="2400" b="1" dirty="0" err="1">
                <a:solidFill>
                  <a:schemeClr val="bg1"/>
                </a:solidFill>
                <a:effectLst>
                  <a:outerShdw blurRad="38100" dist="38100" dir="2700000" algn="tl">
                    <a:srgbClr val="000000">
                      <a:alpha val="43137"/>
                    </a:srgbClr>
                  </a:outerShdw>
                </a:effectLst>
              </a:rPr>
              <a:t>arrival_date</a:t>
            </a:r>
            <a:r>
              <a:rPr lang="en-GB" sz="2400" b="1" dirty="0">
                <a:solidFill>
                  <a:schemeClr val="bg1"/>
                </a:solidFill>
                <a:effectLst>
                  <a:outerShdw blurRad="38100" dist="38100" dir="2700000" algn="tl">
                    <a:srgbClr val="000000">
                      <a:alpha val="43137"/>
                    </a:srgbClr>
                  </a:outerShdw>
                </a:effectLst>
              </a:rPr>
              <a:t>, '%d/%m/%Y')) = 2018;</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E9D9E96A-5048-854B-E5B0-31FEABA243AB}"/>
              </a:ext>
            </a:extLst>
          </p:cNvPr>
          <p:cNvPicPr>
            <a:picLocks noChangeAspect="1"/>
          </p:cNvPicPr>
          <p:nvPr/>
        </p:nvPicPr>
        <p:blipFill>
          <a:blip r:embed="rId6"/>
          <a:stretch>
            <a:fillRect/>
          </a:stretch>
        </p:blipFill>
        <p:spPr>
          <a:xfrm>
            <a:off x="8509125" y="3149777"/>
            <a:ext cx="2567609" cy="1115881"/>
          </a:xfrm>
          <a:prstGeom prst="rect">
            <a:avLst/>
          </a:prstGeom>
        </p:spPr>
      </p:pic>
      <p:pic>
        <p:nvPicPr>
          <p:cNvPr id="12" name="Audio 11">
            <a:hlinkClick r:id="" action="ppaction://media"/>
            <a:extLst>
              <a:ext uri="{FF2B5EF4-FFF2-40B4-BE49-F238E27FC236}">
                <a16:creationId xmlns:a16="http://schemas.microsoft.com/office/drawing/2014/main" id="{6E908960-EDEE-60AA-E9B2-3B6B73A42AD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98220128"/>
      </p:ext>
    </p:extLst>
  </p:cSld>
  <p:clrMapOvr>
    <a:masterClrMapping/>
  </p:clrMapOvr>
  <mc:AlternateContent xmlns:mc="http://schemas.openxmlformats.org/markup-compatibility/2006" xmlns:p14="http://schemas.microsoft.com/office/powerpoint/2010/main">
    <mc:Choice Requires="p14">
      <p:transition spd="slow" p14:dur="2000" advTm="11180"/>
    </mc:Choice>
    <mc:Fallback xmlns="">
      <p:transition spd="slow" advTm="11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latin typeface="+mj-lt"/>
                <a:ea typeface="+mj-ea"/>
                <a:cs typeface="+mj-cs"/>
              </a:rPr>
              <a:t>Question 5: What is the most commonly booked</a:t>
            </a:r>
            <a:r>
              <a:rPr lang="en-US" sz="4400" b="1" kern="1200" dirty="0">
                <a:solidFill>
                  <a:schemeClr val="bg1"/>
                </a:solidFill>
                <a:effectLst>
                  <a:outerShdw blurRad="38100" dist="38100" dir="2700000" algn="tl">
                    <a:srgbClr val="000000">
                      <a:alpha val="43137"/>
                    </a:srgbClr>
                  </a:outerShdw>
                </a:effectLst>
              </a:rPr>
              <a:t> room type?</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825908" y="2322265"/>
            <a:ext cx="9989575" cy="2915863"/>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a:t>
            </a:r>
            <a:r>
              <a:rPr lang="en-GB" sz="2400" b="1" dirty="0" err="1">
                <a:solidFill>
                  <a:schemeClr val="bg1"/>
                </a:solidFill>
                <a:effectLst>
                  <a:outerShdw blurRad="38100" dist="38100" dir="2700000" algn="tl">
                    <a:srgbClr val="000000">
                      <a:alpha val="43137"/>
                    </a:srgbClr>
                  </a:outerShdw>
                </a:effectLst>
              </a:rPr>
              <a:t>room_type_reserved</a:t>
            </a:r>
            <a:r>
              <a:rPr lang="en-GB" sz="2400" b="1" dirty="0">
                <a:solidFill>
                  <a:schemeClr val="bg1"/>
                </a:solidFill>
                <a:effectLst>
                  <a:outerShdw blurRad="38100" dist="38100" dir="2700000" algn="tl">
                    <a:srgbClr val="000000">
                      <a:alpha val="43137"/>
                    </a:srgbClr>
                  </a:outerShdw>
                </a:effectLst>
              </a:rPr>
              <a:t>, COUNT(</a:t>
            </a:r>
            <a:r>
              <a:rPr lang="en-GB" sz="2400" b="1" dirty="0" err="1">
                <a:solidFill>
                  <a:schemeClr val="bg1"/>
                </a:solidFill>
                <a:effectLst>
                  <a:outerShdw blurRad="38100" dist="38100" dir="2700000" algn="tl">
                    <a:srgbClr val="000000">
                      <a:alpha val="43137"/>
                    </a:srgbClr>
                  </a:outerShdw>
                </a:effectLst>
              </a:rPr>
              <a:t>room_type_reserved</a:t>
            </a:r>
            <a:r>
              <a:rPr lang="en-GB" sz="2400" b="1" dirty="0">
                <a:solidFill>
                  <a:schemeClr val="bg1"/>
                </a:solidFill>
                <a:effectLst>
                  <a:outerShdw blurRad="38100" dist="38100" dir="2700000" algn="tl">
                    <a:srgbClr val="000000">
                      <a:alpha val="43137"/>
                    </a:srgbClr>
                  </a:outerShdw>
                </a:effectLst>
              </a:rPr>
              <a:t>) AS popularity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GROUP BY </a:t>
            </a:r>
            <a:r>
              <a:rPr lang="en-GB" sz="2400" b="1" dirty="0" err="1">
                <a:solidFill>
                  <a:schemeClr val="bg1"/>
                </a:solidFill>
                <a:effectLst>
                  <a:outerShdw blurRad="38100" dist="38100" dir="2700000" algn="tl">
                    <a:srgbClr val="000000">
                      <a:alpha val="43137"/>
                    </a:srgbClr>
                  </a:outerShdw>
                </a:effectLst>
              </a:rPr>
              <a:t>room_type_reserved</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ORDER BY popularity DESC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LIMIT 1;</a:t>
            </a:r>
            <a:endParaRPr lang="en-US" sz="2400" dirty="0">
              <a:solidFill>
                <a:schemeClr val="bg1"/>
              </a:solidFill>
              <a:effectLst>
                <a:outerShdw blurRad="38100" dist="38100" dir="2700000" algn="tl">
                  <a:srgbClr val="000000">
                    <a:alpha val="43137"/>
                  </a:srgbClr>
                </a:outerShdw>
              </a:effectLst>
            </a:endParaRPr>
          </a:p>
        </p:txBody>
      </p:sp>
      <p:pic>
        <p:nvPicPr>
          <p:cNvPr id="5" name="Picture 4" descr="A screenshot of a computer&#10;&#10;Description automatically generated">
            <a:extLst>
              <a:ext uri="{FF2B5EF4-FFF2-40B4-BE49-F238E27FC236}">
                <a16:creationId xmlns:a16="http://schemas.microsoft.com/office/drawing/2014/main" id="{5FBF695C-61B9-89B9-87DA-4578E2883C2C}"/>
              </a:ext>
            </a:extLst>
          </p:cNvPr>
          <p:cNvPicPr>
            <a:picLocks noChangeAspect="1"/>
          </p:cNvPicPr>
          <p:nvPr/>
        </p:nvPicPr>
        <p:blipFill>
          <a:blip r:embed="rId6"/>
          <a:stretch>
            <a:fillRect/>
          </a:stretch>
        </p:blipFill>
        <p:spPr>
          <a:xfrm>
            <a:off x="8020877" y="4539672"/>
            <a:ext cx="3035047" cy="1180296"/>
          </a:xfrm>
          <a:prstGeom prst="rect">
            <a:avLst/>
          </a:prstGeom>
        </p:spPr>
      </p:pic>
      <p:pic>
        <p:nvPicPr>
          <p:cNvPr id="9" name="Audio 8">
            <a:hlinkClick r:id="" action="ppaction://media"/>
            <a:extLst>
              <a:ext uri="{FF2B5EF4-FFF2-40B4-BE49-F238E27FC236}">
                <a16:creationId xmlns:a16="http://schemas.microsoft.com/office/drawing/2014/main" id="{6278CE35-E2EB-A68C-608A-A552D58A51F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19840340"/>
      </p:ext>
    </p:extLst>
  </p:cSld>
  <p:clrMapOvr>
    <a:masterClrMapping/>
  </p:clrMapOvr>
  <mc:AlternateContent xmlns:mc="http://schemas.openxmlformats.org/markup-compatibility/2006" xmlns:p14="http://schemas.microsoft.com/office/powerpoint/2010/main">
    <mc:Choice Requires="p14">
      <p:transition spd="slow" p14:dur="2000" advTm="12803"/>
    </mc:Choice>
    <mc:Fallback xmlns="">
      <p:transition spd="slow" advTm="12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9C280-A841-411E-3C45-037B48D6FF7C}"/>
              </a:ext>
            </a:extLst>
          </p:cNvPr>
          <p:cNvSpPr>
            <a:spLocks noGrp="1"/>
          </p:cNvSpPr>
          <p:nvPr>
            <p:ph type="title"/>
          </p:nvPr>
        </p:nvSpPr>
        <p:spPr>
          <a:xfrm>
            <a:off x="609600" y="697425"/>
            <a:ext cx="10972800" cy="1143000"/>
          </a:xfrm>
        </p:spPr>
        <p:txBody>
          <a:bodyPr>
            <a:normAutofit fontScale="90000"/>
          </a:bodyPr>
          <a:lstStyle/>
          <a:p>
            <a:r>
              <a:rPr lang="en-US" sz="4400" b="1" kern="1200" dirty="0">
                <a:solidFill>
                  <a:schemeClr val="bg1"/>
                </a:solidFill>
                <a:effectLst>
                  <a:outerShdw blurRad="38100" dist="38100" dir="2700000" algn="tl">
                    <a:srgbClr val="000000">
                      <a:alpha val="43137"/>
                    </a:srgbClr>
                  </a:outerShdw>
                </a:effectLst>
              </a:rPr>
              <a:t>Question 6: How many reservations fall on a weekend?</a:t>
            </a:r>
            <a:endParaRPr lang="en-IN" b="1" dirty="0">
              <a:solidFill>
                <a:schemeClr val="bg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1DABC25D-8A21-A808-4A02-412005ED3F32}"/>
              </a:ext>
            </a:extLst>
          </p:cNvPr>
          <p:cNvSpPr txBox="1"/>
          <p:nvPr/>
        </p:nvSpPr>
        <p:spPr>
          <a:xfrm>
            <a:off x="688258" y="2922033"/>
            <a:ext cx="7462684" cy="2361865"/>
          </a:xfrm>
          <a:prstGeom prst="rect">
            <a:avLst/>
          </a:prstGeom>
          <a:noFill/>
        </p:spPr>
        <p:txBody>
          <a:bodyPr wrap="square">
            <a:spAutoFit/>
          </a:bodyPr>
          <a:lstStyle/>
          <a:p>
            <a:pPr marL="0" indent="0" algn="ctr" defTabSz="914400">
              <a:lnSpc>
                <a:spcPct val="90000"/>
              </a:lnSpc>
              <a:buNone/>
            </a:pPr>
            <a:r>
              <a:rPr lang="en-US" sz="2400" b="1" dirty="0">
                <a:solidFill>
                  <a:schemeClr val="bg1"/>
                </a:solidFill>
                <a:effectLst>
                  <a:outerShdw blurRad="38100" dist="38100" dir="2700000" algn="tl">
                    <a:srgbClr val="000000">
                      <a:alpha val="43137"/>
                    </a:srgbClr>
                  </a:outerShdw>
                </a:effectLst>
              </a:rPr>
              <a:t>SQL Query</a:t>
            </a:r>
          </a:p>
          <a:p>
            <a:pPr marL="0" indent="0" algn="ctr" defTabSz="914400">
              <a:lnSpc>
                <a:spcPct val="90000"/>
              </a:lnSpc>
              <a:buNone/>
            </a:pPr>
            <a:endParaRPr lang="en-US" sz="2400" b="1" dirty="0">
              <a:solidFill>
                <a:schemeClr val="bg1"/>
              </a:solidFill>
              <a:effectLst>
                <a:outerShdw blurRad="38100" dist="38100" dir="2700000" algn="tl">
                  <a:srgbClr val="000000">
                    <a:alpha val="43137"/>
                  </a:srgbClr>
                </a:outerShdw>
              </a:effectLst>
            </a:endParaRP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SELECT COUNT(</a:t>
            </a:r>
            <a:r>
              <a:rPr lang="en-GB" sz="2400" b="1" dirty="0" err="1">
                <a:solidFill>
                  <a:schemeClr val="bg1"/>
                </a:solidFill>
                <a:effectLst>
                  <a:outerShdw blurRad="38100" dist="38100" dir="2700000" algn="tl">
                    <a:srgbClr val="000000">
                      <a:alpha val="43137"/>
                    </a:srgbClr>
                  </a:outerShdw>
                </a:effectLst>
              </a:rPr>
              <a:t>Booking_ID</a:t>
            </a:r>
            <a:r>
              <a:rPr lang="en-GB" sz="2400" b="1" dirty="0">
                <a:solidFill>
                  <a:schemeClr val="bg1"/>
                </a:solidFill>
                <a:effectLst>
                  <a:outerShdw blurRad="38100" dist="38100" dir="2700000" algn="tl">
                    <a:srgbClr val="000000">
                      <a:alpha val="43137"/>
                    </a:srgbClr>
                  </a:outerShdw>
                </a:effectLst>
              </a:rPr>
              <a:t>) AS </a:t>
            </a:r>
            <a:r>
              <a:rPr lang="en-GB" sz="2400" b="1" dirty="0" err="1">
                <a:solidFill>
                  <a:schemeClr val="bg1"/>
                </a:solidFill>
                <a:effectLst>
                  <a:outerShdw blurRad="38100" dist="38100" dir="2700000" algn="tl">
                    <a:srgbClr val="000000">
                      <a:alpha val="43137"/>
                    </a:srgbClr>
                  </a:outerShdw>
                </a:effectLst>
              </a:rPr>
              <a:t>weekend_reservations</a:t>
            </a:r>
            <a:r>
              <a:rPr lang="en-GB" sz="2400" b="1" dirty="0">
                <a:solidFill>
                  <a:schemeClr val="bg1"/>
                </a:solidFill>
                <a:effectLst>
                  <a:outerShdw blurRad="38100" dist="38100" dir="2700000" algn="tl">
                    <a:srgbClr val="000000">
                      <a:alpha val="43137"/>
                    </a:srgbClr>
                  </a:outerShdw>
                </a:effectLst>
              </a:rPr>
              <a: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FROM `hotel reservation dataset’ </a:t>
            </a:r>
          </a:p>
          <a:p>
            <a:pPr marL="0" indent="0" defTabSz="914400">
              <a:lnSpc>
                <a:spcPct val="150000"/>
              </a:lnSpc>
              <a:buNone/>
            </a:pPr>
            <a:r>
              <a:rPr lang="en-GB" sz="2400" b="1" dirty="0">
                <a:solidFill>
                  <a:schemeClr val="bg1"/>
                </a:solidFill>
                <a:effectLst>
                  <a:outerShdw blurRad="38100" dist="38100" dir="2700000" algn="tl">
                    <a:srgbClr val="000000">
                      <a:alpha val="43137"/>
                    </a:srgbClr>
                  </a:outerShdw>
                </a:effectLst>
              </a:rPr>
              <a:t>WHERE </a:t>
            </a:r>
            <a:r>
              <a:rPr lang="en-GB" sz="2400" b="1" dirty="0" err="1">
                <a:solidFill>
                  <a:schemeClr val="bg1"/>
                </a:solidFill>
                <a:effectLst>
                  <a:outerShdw blurRad="38100" dist="38100" dir="2700000" algn="tl">
                    <a:srgbClr val="000000">
                      <a:alpha val="43137"/>
                    </a:srgbClr>
                  </a:outerShdw>
                </a:effectLst>
              </a:rPr>
              <a:t>no_of_weekend_nights</a:t>
            </a:r>
            <a:r>
              <a:rPr lang="en-GB" sz="2400" b="1" dirty="0">
                <a:solidFill>
                  <a:schemeClr val="bg1"/>
                </a:solidFill>
                <a:effectLst>
                  <a:outerShdw blurRad="38100" dist="38100" dir="2700000" algn="tl">
                    <a:srgbClr val="000000">
                      <a:alpha val="43137"/>
                    </a:srgbClr>
                  </a:outerShdw>
                </a:effectLst>
              </a:rPr>
              <a:t> &gt; 0;</a:t>
            </a:r>
            <a:endParaRPr lang="en-US" sz="2400" dirty="0">
              <a:solidFill>
                <a:schemeClr val="bg1"/>
              </a:solidFill>
              <a:effectLst>
                <a:outerShdw blurRad="38100" dist="38100" dir="2700000" algn="tl">
                  <a:srgbClr val="000000">
                    <a:alpha val="43137"/>
                  </a:srgbClr>
                </a:outerShdw>
              </a:effectLst>
            </a:endParaRPr>
          </a:p>
        </p:txBody>
      </p:sp>
      <p:pic>
        <p:nvPicPr>
          <p:cNvPr id="6" name="Picture 5" descr="A screenshot of a computer&#10;&#10;Description automatically generated">
            <a:extLst>
              <a:ext uri="{FF2B5EF4-FFF2-40B4-BE49-F238E27FC236}">
                <a16:creationId xmlns:a16="http://schemas.microsoft.com/office/drawing/2014/main" id="{52D2A2CC-6551-23DC-8247-064D1177A926}"/>
              </a:ext>
            </a:extLst>
          </p:cNvPr>
          <p:cNvPicPr>
            <a:picLocks noChangeAspect="1"/>
          </p:cNvPicPr>
          <p:nvPr/>
        </p:nvPicPr>
        <p:blipFill>
          <a:blip r:embed="rId6"/>
          <a:stretch>
            <a:fillRect/>
          </a:stretch>
        </p:blipFill>
        <p:spPr>
          <a:xfrm>
            <a:off x="8628193" y="3531465"/>
            <a:ext cx="2875549" cy="1143000"/>
          </a:xfrm>
          <a:prstGeom prst="rect">
            <a:avLst/>
          </a:prstGeom>
        </p:spPr>
      </p:pic>
      <p:pic>
        <p:nvPicPr>
          <p:cNvPr id="9" name="Audio 8">
            <a:hlinkClick r:id="" action="ppaction://media"/>
            <a:extLst>
              <a:ext uri="{FF2B5EF4-FFF2-40B4-BE49-F238E27FC236}">
                <a16:creationId xmlns:a16="http://schemas.microsoft.com/office/drawing/2014/main" id="{07883BA9-870F-566D-5194-42B87037993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86122775"/>
      </p:ext>
    </p:extLst>
  </p:cSld>
  <p:clrMapOvr>
    <a:masterClrMapping/>
  </p:clrMapOvr>
  <mc:AlternateContent xmlns:mc="http://schemas.openxmlformats.org/markup-compatibility/2006" xmlns:p14="http://schemas.microsoft.com/office/powerpoint/2010/main">
    <mc:Choice Requires="p14">
      <p:transition spd="slow" p14:dur="2000" advTm="12047"/>
    </mc:Choice>
    <mc:Fallback xmlns="">
      <p:transition spd="slow" advTm="12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523</TotalTime>
  <Words>1198</Words>
  <Application>Microsoft Office PowerPoint</Application>
  <PresentationFormat>Widescreen</PresentationFormat>
  <Paragraphs>127</Paragraphs>
  <Slides>20</Slides>
  <Notes>20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Aptos</vt:lpstr>
      <vt:lpstr>Arial</vt:lpstr>
      <vt:lpstr>Calibri</vt:lpstr>
      <vt:lpstr>Office Theme</vt:lpstr>
      <vt:lpstr>Hotel Reservation Analysis with SQL</vt:lpstr>
      <vt:lpstr>Purpose of the Analysis</vt:lpstr>
      <vt:lpstr>Overview of the Dataset</vt:lpstr>
      <vt:lpstr>Question 1: What is the total number of reservations in the dataset?</vt:lpstr>
      <vt:lpstr>Question 2: Which meal plan is the most popular among guests?</vt:lpstr>
      <vt:lpstr>Question 3: What is the average price per room for reservations involving children?</vt:lpstr>
      <vt:lpstr>Question 4: How many reservations were made for the year 2018?</vt:lpstr>
      <vt:lpstr>Question 5: What is the most commonly booked room type?</vt:lpstr>
      <vt:lpstr>Question 6: How many reservations fall on a weekend?</vt:lpstr>
      <vt:lpstr>Question 7: What is the highest and lowest lead time for reservations?</vt:lpstr>
      <vt:lpstr>Question 8: What is the most common market segment type for reservations?</vt:lpstr>
      <vt:lpstr>Question 9: How many reservations have a booking status of 'Confirmed'?</vt:lpstr>
      <vt:lpstr>Question 10: What is the total number of adults and children across all reservations?</vt:lpstr>
      <vt:lpstr>Question 11: What is the average number of weekend nights for reservations involving children?</vt:lpstr>
      <vt:lpstr>Question 12: How many reservations were made in each month of the year?</vt:lpstr>
      <vt:lpstr>Question 13: What is the average number of nights (both weekend and weekday) spent by guests for each room type?</vt:lpstr>
      <vt:lpstr>Question 14: For reservations involving children, what is the most common room type, and what is the average price for that room type?</vt:lpstr>
      <vt:lpstr>Question 15: Find the market segment type that generates the highest average price per room</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Harish Sankar Kavitha</cp:lastModifiedBy>
  <cp:revision>15</cp:revision>
  <dcterms:created xsi:type="dcterms:W3CDTF">2013-01-27T09:14:16Z</dcterms:created>
  <dcterms:modified xsi:type="dcterms:W3CDTF">2024-06-25T05:04:41Z</dcterms:modified>
  <cp:category/>
</cp:coreProperties>
</file>

<file path=docProps/thumbnail.jpeg>
</file>